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1214" r:id="rId5"/>
    <p:sldId id="1581" r:id="rId6"/>
    <p:sldId id="1861" r:id="rId7"/>
    <p:sldId id="1863" r:id="rId8"/>
    <p:sldId id="1865" r:id="rId9"/>
    <p:sldId id="1864" r:id="rId10"/>
    <p:sldId id="1862" r:id="rId11"/>
    <p:sldId id="1934" r:id="rId12"/>
    <p:sldId id="1917" r:id="rId13"/>
    <p:sldId id="1916" r:id="rId14"/>
    <p:sldId id="1915" r:id="rId15"/>
    <p:sldId id="1868" r:id="rId16"/>
    <p:sldId id="1869" r:id="rId17"/>
    <p:sldId id="1870" r:id="rId18"/>
    <p:sldId id="1872" r:id="rId19"/>
    <p:sldId id="1873" r:id="rId20"/>
    <p:sldId id="1875" r:id="rId21"/>
    <p:sldId id="1876" r:id="rId22"/>
    <p:sldId id="1877" r:id="rId23"/>
    <p:sldId id="1878" r:id="rId24"/>
    <p:sldId id="1879" r:id="rId25"/>
    <p:sldId id="1880" r:id="rId26"/>
    <p:sldId id="1881" r:id="rId27"/>
    <p:sldId id="1884" r:id="rId28"/>
    <p:sldId id="1918" r:id="rId29"/>
    <p:sldId id="1896" r:id="rId30"/>
    <p:sldId id="1890" r:id="rId31"/>
    <p:sldId id="1891" r:id="rId32"/>
    <p:sldId id="1919" r:id="rId33"/>
    <p:sldId id="1920" r:id="rId34"/>
    <p:sldId id="1899" r:id="rId35"/>
    <p:sldId id="1927" r:id="rId36"/>
    <p:sldId id="1928" r:id="rId37"/>
    <p:sldId id="1929" r:id="rId38"/>
    <p:sldId id="1932" r:id="rId39"/>
    <p:sldId id="1931" r:id="rId40"/>
    <p:sldId id="1933" r:id="rId41"/>
    <p:sldId id="1914" r:id="rId4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9900FF"/>
    <a:srgbClr val="33CC33"/>
    <a:srgbClr val="CC0000"/>
    <a:srgbClr val="003366"/>
    <a:srgbClr val="009900"/>
    <a:srgbClr val="CCFFFF"/>
    <a:srgbClr val="C5F3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293" autoAdjust="0"/>
    <p:restoredTop sz="97216" autoAdjust="0"/>
  </p:normalViewPr>
  <p:slideViewPr>
    <p:cSldViewPr snapToGrid="0">
      <p:cViewPr varScale="1">
        <p:scale>
          <a:sx n="59" d="100"/>
          <a:sy n="59" d="100"/>
        </p:scale>
        <p:origin x="1076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62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38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4316-6637-4CE1-9B72-F0CA3A461E3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F9BD-D9D2-4553-9EC6-6BBB2D7F9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1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30534E-9FB8-46AE-8E3B-5675B268A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since Professor Wang has a conference today</a:t>
            </a:r>
            <a:r>
              <a:rPr lang="en-US" baseline="0" dirty="0"/>
              <a:t> out of town</a:t>
            </a:r>
            <a:r>
              <a:rPr lang="en-US" dirty="0"/>
              <a:t>, I will give this hands-on introduction</a:t>
            </a:r>
            <a:r>
              <a:rPr lang="en-US" baseline="0" dirty="0"/>
              <a:t> based on this PPT we prepared together. As he mentioned last time,</a:t>
            </a:r>
            <a:r>
              <a:rPr lang="en-US" dirty="0"/>
              <a:t> we will have deep learning final projects by the end of the semester. Tentatively, we will have five lectures on deep learning hands-on,</a:t>
            </a:r>
            <a:r>
              <a:rPr lang="en-US" baseline="0" dirty="0"/>
              <a:t> including this 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3A96DC-75CA-A74B-A068-71821180FF3D}" type="slidenum"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BE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16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B656-96AB-4B78-8EA5-C82FE78C7608}" type="datetime1">
              <a:rPr lang="en-US" smtClean="0"/>
              <a:t>9/24/2021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9340-0AFB-4924-A558-5568C0609C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4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AD0C-DDA8-41F8-B355-8FC9FC1D91D6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A215-C6CD-4E2F-96B1-2280DCFBB8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4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0C58-476B-4006-B784-E343E3609029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83724-F38A-4329-8323-400DF434F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4264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342900">
              <a:buFont typeface="Arial" panose="020B0604020202020204" pitchFamily="34" charset="0"/>
              <a:buChar char="•"/>
              <a:defRPr/>
            </a:lvl1pPr>
            <a:lvl2pPr marL="740664" indent="-285750">
              <a:buFont typeface="Arial" panose="020B0604020202020204" pitchFamily="34" charset="0"/>
              <a:buChar char="•"/>
              <a:defRPr/>
            </a:lvl2pPr>
            <a:lvl3pPr marL="996696" indent="-228600">
              <a:buFont typeface="Arial" panose="020B0604020202020204" pitchFamily="34" charset="0"/>
              <a:buChar char="•"/>
              <a:defRPr/>
            </a:lvl3pPr>
            <a:lvl4pPr marL="1261872" indent="-228600">
              <a:buFont typeface="Arial" panose="020B0604020202020204" pitchFamily="34" charset="0"/>
              <a:buChar char="•"/>
              <a:defRPr/>
            </a:lvl4pPr>
            <a:lvl5pPr marL="1481328" indent="-210312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181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4" y="4246568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9A26-BFCB-49C7-BDA3-6C4EAADC5527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4DB9F-C2A9-4DA1-8168-14E954073F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9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927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AFE1-5DCF-4C10-81B8-B7CC92F60F9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4DA1F-CCFE-42FC-8C6A-1168F5C4F1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9020" y="6446496"/>
            <a:ext cx="52023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70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B744-4202-4B78-8640-C8EB1C667614}" type="datetime1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046C9-A841-4F2A-9FD5-0D30883EBC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964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773A-30F8-4BFE-9C82-4AED503D899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E770A-854C-46B1-A8DF-99DCD4C291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151-F107-4210-85EB-AF6F1712F0F0}" type="datetime1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4FD61-213A-40C2-9122-0632383D12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DEE-364E-4BA0-AFFE-B3858B53AE08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C8ED9-5CFF-48E8-9D63-1C87EF331A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5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5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6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5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81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3425B349-B583-4A5D-98C2-DCEC0016445A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pPr>
              <a:defRPr/>
            </a:pPr>
            <a:fld id="{69B8646F-6C54-4D73-BE5F-D7471B73A5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80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83AEBA2D-B4AE-4DD3-A7AC-69EDD2B88F39}" type="datetime1">
              <a:rPr lang="en-US" smtClean="0"/>
              <a:pPr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80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80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>
              <a:defRPr/>
            </a:pPr>
            <a:r>
              <a:rPr lang="en-US"/>
              <a:t>Slide</a:t>
            </a:r>
            <a:fld id="{088F9C99-2D15-43C9-BB30-1A2892BDD4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b="1" kern="1200" spc="-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Tx/>
        <a:buSzPct val="95000"/>
        <a:buFont typeface="Wingdings" panose="05000000000000000000" pitchFamily="2" charset="2"/>
        <a:buChar char="l"/>
        <a:defRPr kumimoji="0" sz="3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Tx/>
        <a:buSzPct val="90000"/>
        <a:buFont typeface="Wingdings" panose="05000000000000000000" pitchFamily="2" charset="2"/>
        <a:buChar char="l"/>
        <a:defRPr kumimoji="0"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Tx/>
        <a:buFont typeface="Wingdings" panose="05000000000000000000" pitchFamily="2" charset="2"/>
        <a:buChar char="l"/>
        <a:defRPr kumimoji="0"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prawls.org/ppmi2/INTERAC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.nlm.nih.gov/detailedresult.php?img=PMC3259372_13244_2010_57_Fig1_HTML&amp;req=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lein%E2%80%93Nishina_formul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MorshedulHaque/beer-lamberts-law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prawls.org/ppmi2/RADPEN/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11.bin"/><Relationship Id="rId3" Type="http://schemas.openxmlformats.org/officeDocument/2006/relationships/image" Target="../media/image33.wmf"/><Relationship Id="rId21" Type="http://schemas.openxmlformats.org/officeDocument/2006/relationships/image" Target="../media/image4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40.wmf"/><Relationship Id="rId2" Type="http://schemas.openxmlformats.org/officeDocument/2006/relationships/oleObject" Target="../embeddings/oleObject3.bin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9.wmf"/><Relationship Id="rId23" Type="http://schemas.openxmlformats.org/officeDocument/2006/relationships/image" Target="../media/image43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41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7.gi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lp.org/legal-guide/fair-use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ncbi.nlm.nih.gov/pmc/articles/PMC5761343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pmed.com/images/1829/patientinfo-procedures-comparison-radiology-chestxray-radiation-imaging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u.edu/cefns/labs/electron-microprobe/glg-510-class-notes/signals/#Absorption_of_electromagnetic_radiation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41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0751"/>
            <a:ext cx="1453662" cy="1382751"/>
          </a:xfrm>
          <a:prstGeom prst="rect">
            <a:avLst/>
          </a:prstGeom>
        </p:spPr>
      </p:pic>
      <p:pic>
        <p:nvPicPr>
          <p:cNvPr id="6" name="Picture 2" descr="lgplogo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0752"/>
            <a:ext cx="6324600" cy="1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" y="4038600"/>
            <a:ext cx="1218324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-8755" y="1493503"/>
            <a:ext cx="12192000" cy="29468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bg2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116" charset="-128"/>
                <a:cs typeface="Arial" panose="020B0604020202020204" pitchFamily="34" charset="0"/>
              </a:rPr>
              <a:t>CT Physics</a:t>
            </a:r>
            <a:endParaRPr kumimoji="0" lang="en-US" sz="46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116" charset="-128"/>
              <a:cs typeface="Arial" panose="020B0604020202020204" pitchFamily="34" charset="0"/>
            </a:endParaRP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 Wang</a:t>
            </a:r>
          </a:p>
          <a:p>
            <a:pPr lvl="0"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X-ray Imaging System (AXIS) Lab</a:t>
            </a:r>
          </a:p>
          <a:p>
            <a:pPr lvl="0" algn="ctr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Rensselaer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Polytechnic Institute, Troy, New York, USA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 </a:t>
            </a:r>
            <a:r>
              <a:rPr lang="en-US" sz="2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2021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91638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Principle of Relativity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" y="1443398"/>
            <a:ext cx="7256318" cy="5282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458" y="1554905"/>
            <a:ext cx="3352800" cy="74295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9703858" y="2297855"/>
            <a:ext cx="0" cy="573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69329" y="5469670"/>
            <a:ext cx="4087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The 1</a:t>
            </a:r>
            <a:r>
              <a:rPr lang="en-US" sz="1800" b="1" baseline="30000" dirty="0">
                <a:solidFill>
                  <a:srgbClr val="FF0000"/>
                </a:solidFill>
              </a:rPr>
              <a:t>st</a:t>
            </a:r>
            <a:r>
              <a:rPr lang="en-US" sz="1800" b="1" dirty="0">
                <a:solidFill>
                  <a:srgbClr val="FF0000"/>
                </a:solidFill>
              </a:rPr>
              <a:t> postulate (Relativity)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The physical laws are the same in all inertial frames.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The 2</a:t>
            </a:r>
            <a:r>
              <a:rPr lang="en-US" sz="1800" b="1" baseline="30000" dirty="0">
                <a:solidFill>
                  <a:srgbClr val="FF0000"/>
                </a:solidFill>
              </a:rPr>
              <a:t>nd</a:t>
            </a:r>
            <a:r>
              <a:rPr lang="en-US" sz="1800" b="1" dirty="0">
                <a:solidFill>
                  <a:srgbClr val="FF0000"/>
                </a:solidFill>
              </a:rPr>
              <a:t> postulate (Speed of Light)</a:t>
            </a:r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H="1" flipV="1">
            <a:off x="9703858" y="5088987"/>
            <a:ext cx="9091" cy="3806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079" y="2895393"/>
            <a:ext cx="4211558" cy="2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9955" y="1494198"/>
            <a:ext cx="6464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Nature</a:t>
            </a:r>
            <a:endParaRPr lang="en-US" sz="2800" dirty="0"/>
          </a:p>
          <a:p>
            <a:r>
              <a:rPr lang="en-US" sz="2800" b="1" dirty="0"/>
              <a:t>	</a:t>
            </a:r>
            <a:r>
              <a:rPr lang="en-US" sz="2800" dirty="0"/>
              <a:t>Wave</a:t>
            </a:r>
          </a:p>
          <a:p>
            <a:r>
              <a:rPr lang="en-US" sz="2800" dirty="0"/>
              <a:t>	Particle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X-ray Attenuation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Mechanisms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	Beer’s Law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ea typeface="ＭＳ Ｐゴシック" charset="0"/>
              </a:rPr>
              <a:t>X-ray Tubes/Sources &amp; Detectors</a:t>
            </a:r>
          </a:p>
          <a:p>
            <a:pPr eaLnBrk="1" hangingPunct="1">
              <a:defRPr/>
            </a:pPr>
            <a:r>
              <a:rPr lang="en-US" altLang="zh-CN" sz="2800" b="1" dirty="0"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Sources &amp; Detectors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0"/>
              </a:rPr>
              <a:t>	Breast Imaging Examples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ea typeface="ＭＳ Ｐゴシック" charset="0"/>
              </a:rPr>
              <a:t>Radiation Dose</a:t>
            </a:r>
          </a:p>
          <a:p>
            <a:pPr eaLnBrk="1" hangingPunct="1">
              <a:defRPr/>
            </a:pPr>
            <a:r>
              <a:rPr lang="en-US" altLang="zh-CN" sz="2800" b="1" dirty="0"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Dosimetry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0"/>
              </a:rPr>
              <a:t>	Low-dose CT</a:t>
            </a:r>
          </a:p>
        </p:txBody>
      </p:sp>
    </p:spTree>
    <p:extLst>
      <p:ext uri="{BB962C8B-B14F-4D97-AF65-F5344CB8AC3E}">
        <p14:creationId xmlns:p14="http://schemas.microsoft.com/office/powerpoint/2010/main" val="6939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X-ray Interactions with Matter</a:t>
            </a:r>
            <a:endParaRPr lang="zh-CN" altLang="en-US" sz="4400" dirty="0"/>
          </a:p>
        </p:txBody>
      </p:sp>
      <p:pic>
        <p:nvPicPr>
          <p:cNvPr id="105474" name="Picture 2" descr="Types of Interaction between an X-ray photon and the atom of irradiated matter for x-ray beam energy 15-150keV (adapted from Seibert J.A and Boone J.M., 2005) 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225" y="1560584"/>
            <a:ext cx="7756494" cy="448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5866" y="6056400"/>
            <a:ext cx="10710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11111"/>
                </a:solidFill>
                <a:latin typeface="Roboto"/>
              </a:rPr>
              <a:t>Types of Interaction between an X-ray photon and the atom of irradiated matter for x-ray beam energy 15-150keV (adapted from Seibert J.A and Boone J.M., 2005)</a:t>
            </a:r>
          </a:p>
        </p:txBody>
      </p:sp>
    </p:spTree>
    <p:extLst>
      <p:ext uri="{BB962C8B-B14F-4D97-AF65-F5344CB8AC3E}">
        <p14:creationId xmlns:p14="http://schemas.microsoft.com/office/powerpoint/2010/main" val="816614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Linear &amp; Mass Attenuation</a:t>
            </a:r>
            <a:endParaRPr lang="zh-CN" alt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659" y="1985297"/>
            <a:ext cx="6325386" cy="3814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87" y="1984778"/>
            <a:ext cx="5221503" cy="3826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0368" y="6359633"/>
            <a:ext cx="3779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b="1" dirty="0">
                <a:hlinkClick r:id="rId4"/>
              </a:rPr>
              <a:t>http://www.sprawls.org/ppmi2/INTERACT/</a:t>
            </a:r>
            <a:r>
              <a:rPr lang="zh-CN" altLang="en-US" sz="1400" b="1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8035" y="2819656"/>
            <a:ext cx="269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The Same Amount of Material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3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X-ray Attenuation Curves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04" y="1510511"/>
            <a:ext cx="6329592" cy="48708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9933" y="6465376"/>
            <a:ext cx="9118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https://openi.nlm.nih.gov/detailedresult.php?img=PMC3259372_13244_2010_57_Fig1_HTML&amp;req=4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4360" y="2810356"/>
            <a:ext cx="6114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It Depends on Both Material and Energy!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61467" y="1498600"/>
            <a:ext cx="2565400" cy="364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8856"/>
              </p:ext>
            </p:extLst>
          </p:nvPr>
        </p:nvGraphicFramePr>
        <p:xfrm>
          <a:off x="4138162" y="1367553"/>
          <a:ext cx="7133133" cy="2137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812520" progId="Equation.DSMT4">
                  <p:embed/>
                </p:oleObj>
              </mc:Choice>
              <mc:Fallback>
                <p:oleObj name="Equation" r:id="rId2" imgW="2692080" imgH="812520" progId="Equation.DSMT4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162" y="1367553"/>
                        <a:ext cx="7133133" cy="21377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Two Basis Functions</a:t>
            </a:r>
            <a:endParaRPr lang="zh-CN" alt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161" y="3577572"/>
            <a:ext cx="4320480" cy="3195759"/>
          </a:xfrm>
          <a:prstGeom prst="rect">
            <a:avLst/>
          </a:prstGeom>
        </p:spPr>
      </p:pic>
      <p:graphicFrame>
        <p:nvGraphicFramePr>
          <p:cNvPr id="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980436"/>
              </p:ext>
            </p:extLst>
          </p:nvPr>
        </p:nvGraphicFramePr>
        <p:xfrm>
          <a:off x="6984648" y="4612419"/>
          <a:ext cx="45450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228600" progId="Equation.DSMT4">
                  <p:embed/>
                </p:oleObj>
              </mc:Choice>
              <mc:Fallback>
                <p:oleObj name="Equation" r:id="rId5" imgW="1612800" imgH="228600" progId="Equation.DSMT4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4648" y="4612419"/>
                        <a:ext cx="45450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582931" y="386104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Material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80041" y="5506867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Energy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 bwMode="auto">
          <a:xfrm flipH="1">
            <a:off x="8458641" y="4091882"/>
            <a:ext cx="124290" cy="6662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9" idx="3"/>
          </p:cNvCxnSpPr>
          <p:nvPr/>
        </p:nvCxnSpPr>
        <p:spPr bwMode="auto">
          <a:xfrm>
            <a:off x="9931378" y="4091882"/>
            <a:ext cx="221623" cy="6476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0" idx="1"/>
            <a:endCxn id="7" idx="2"/>
          </p:cNvCxnSpPr>
          <p:nvPr/>
        </p:nvCxnSpPr>
        <p:spPr bwMode="auto">
          <a:xfrm flipH="1" flipV="1">
            <a:off x="9257154" y="5260119"/>
            <a:ext cx="122886" cy="477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10" idx="3"/>
          </p:cNvCxnSpPr>
          <p:nvPr/>
        </p:nvCxnSpPr>
        <p:spPr bwMode="auto">
          <a:xfrm flipV="1">
            <a:off x="10608262" y="5239895"/>
            <a:ext cx="264819" cy="497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04" y="3985685"/>
            <a:ext cx="3560038" cy="175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222222"/>
                </a:solidFill>
              </a:rPr>
              <a:t>Klein–</a:t>
            </a:r>
            <a:r>
              <a:rPr lang="en-US" altLang="zh-CN" sz="4400" dirty="0" err="1">
                <a:solidFill>
                  <a:srgbClr val="222222"/>
                </a:solidFill>
              </a:rPr>
              <a:t>Nishina</a:t>
            </a:r>
            <a:r>
              <a:rPr lang="en-US" altLang="zh-CN" sz="4400" dirty="0">
                <a:solidFill>
                  <a:srgbClr val="222222"/>
                </a:solidFill>
              </a:rPr>
              <a:t> Function</a:t>
            </a:r>
            <a:endParaRPr lang="zh-CN" alt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61" y="1426464"/>
            <a:ext cx="5251278" cy="4608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0120" y="6006098"/>
            <a:ext cx="8748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Klein–</a:t>
            </a:r>
            <a:r>
              <a:rPr lang="en-US" altLang="zh-CN" sz="2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Nishina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 distributions of scattering over a range of x-ray energies</a:t>
            </a:r>
            <a:endParaRPr lang="en-US" altLang="zh-CN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zh-CN" sz="2000" b="1" dirty="0">
                <a:hlinkClick r:id="rId3"/>
              </a:rPr>
              <a:t>https://en.wikipedia.org/wiki/Klein%E2%80%93Nishina_formula</a:t>
            </a:r>
            <a:r>
              <a:rPr lang="en-US" altLang="zh-CN" sz="2000" b="1" dirty="0"/>
              <a:t> 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0629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Beer’s Law (Monochromatic Light)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20" y="1446750"/>
            <a:ext cx="7111080" cy="51748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91543" y="6575245"/>
            <a:ext cx="9954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hlinkClick r:id="rId3"/>
              </a:rPr>
              <a:t>https://www.slideshare.net/MorshedulHaque/beer-lamberts-law</a:t>
            </a:r>
            <a:r>
              <a:rPr lang="zh-CN" altLang="en-US" sz="1400" b="1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29490"/>
            <a:ext cx="5286375" cy="1695450"/>
          </a:xfrm>
          <a:prstGeom prst="rect">
            <a:avLst/>
          </a:prstGeom>
        </p:spPr>
      </p:pic>
      <p:pic>
        <p:nvPicPr>
          <p:cNvPr id="26626" name="Picture 2" descr="http://www.sprawls.org/ppmi2/RADPEN/RADPEN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27684"/>
            <a:ext cx="5080920" cy="34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48452" y="4611570"/>
            <a:ext cx="3632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hlinkClick r:id="rId6"/>
              </a:rPr>
              <a:t>http://www.sprawls.org/ppmi2/RADPEN/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380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Mono- &amp; Poly-Data Models</a:t>
            </a:r>
            <a:endParaRPr lang="zh-CN" altLang="en-US" sz="4400" dirty="0"/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043626"/>
              </p:ext>
            </p:extLst>
          </p:nvPr>
        </p:nvGraphicFramePr>
        <p:xfrm>
          <a:off x="442913" y="4926013"/>
          <a:ext cx="405765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57200" progId="Equation.DSMT4">
                  <p:embed/>
                </p:oleObj>
              </mc:Choice>
              <mc:Fallback>
                <p:oleObj name="Equation" r:id="rId2" imgW="1130040" imgH="457200" progId="Equation.DSMT4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4926013"/>
                        <a:ext cx="405765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505065"/>
              </p:ext>
            </p:extLst>
          </p:nvPr>
        </p:nvGraphicFramePr>
        <p:xfrm>
          <a:off x="5204604" y="4852429"/>
          <a:ext cx="6423652" cy="1785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90640" imgH="495000" progId="Equation.DSMT4">
                  <p:embed/>
                </p:oleObj>
              </mc:Choice>
              <mc:Fallback>
                <p:oleObj name="Equation" r:id="rId4" imgW="1790640" imgH="495000" progId="Equation.DSMT4">
                  <p:embed/>
                  <p:pic>
                    <p:nvPicPr>
                      <p:cNvPr id="1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4604" y="4852429"/>
                        <a:ext cx="6423652" cy="1785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776054"/>
              </p:ext>
            </p:extLst>
          </p:nvPr>
        </p:nvGraphicFramePr>
        <p:xfrm>
          <a:off x="330371" y="2728314"/>
          <a:ext cx="11116565" cy="163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98520" imgH="457200" progId="Equation.DSMT4">
                  <p:embed/>
                </p:oleObj>
              </mc:Choice>
              <mc:Fallback>
                <p:oleObj name="Equation" r:id="rId6" imgW="3098520" imgH="457200" progId="Equation.DSMT4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71" y="2728314"/>
                        <a:ext cx="11116565" cy="1637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>
            <a:endCxn id="9" idx="0"/>
          </p:cNvCxnSpPr>
          <p:nvPr/>
        </p:nvCxnSpPr>
        <p:spPr>
          <a:xfrm rot="5400000">
            <a:off x="3879283" y="2917221"/>
            <a:ext cx="602627" cy="34161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10" idx="1"/>
          </p:cNvCxnSpPr>
          <p:nvPr/>
        </p:nvCxnSpPr>
        <p:spPr>
          <a:xfrm>
            <a:off x="4614705" y="5745236"/>
            <a:ext cx="5898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699598" y="6265582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Energy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49734" y="6265582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Spectrum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60129" y="1651487"/>
            <a:ext cx="9272580" cy="1479063"/>
            <a:chOff x="1260129" y="1651487"/>
            <a:chExt cx="9272580" cy="1479063"/>
          </a:xfrm>
        </p:grpSpPr>
        <p:grpSp>
          <p:nvGrpSpPr>
            <p:cNvPr id="22" name="Group 21"/>
            <p:cNvGrpSpPr/>
            <p:nvPr/>
          </p:nvGrpSpPr>
          <p:grpSpPr>
            <a:xfrm>
              <a:off x="3338162" y="1651487"/>
              <a:ext cx="1684867" cy="779455"/>
              <a:chOff x="2565403" y="1617490"/>
              <a:chExt cx="1684867" cy="779455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2565403" y="2396945"/>
                <a:ext cx="1684867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1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73442"/>
                  </p:ext>
                </p:extLst>
              </p:nvPr>
            </p:nvGraphicFramePr>
            <p:xfrm>
              <a:off x="2929998" y="1617490"/>
              <a:ext cx="955675" cy="7286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266400" imgH="203040" progId="Equation.DSMT4">
                      <p:embed/>
                    </p:oleObj>
                  </mc:Choice>
                  <mc:Fallback>
                    <p:oleObj name="Equation" r:id="rId8" imgW="266400" imgH="203040" progId="Equation.DSMT4">
                      <p:embed/>
                      <p:pic>
                        <p:nvPicPr>
                          <p:cNvPr id="8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9998" y="1617490"/>
                            <a:ext cx="955675" cy="7286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3" name="Group 22"/>
            <p:cNvGrpSpPr/>
            <p:nvPr/>
          </p:nvGrpSpPr>
          <p:grpSpPr>
            <a:xfrm>
              <a:off x="5023029" y="1651657"/>
              <a:ext cx="1684867" cy="779285"/>
              <a:chOff x="2565403" y="1617660"/>
              <a:chExt cx="1684867" cy="77928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565403" y="2396945"/>
                <a:ext cx="1684867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5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8805288"/>
                  </p:ext>
                </p:extLst>
              </p:nvPr>
            </p:nvGraphicFramePr>
            <p:xfrm>
              <a:off x="2907771" y="1617660"/>
              <a:ext cx="1001712" cy="7286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279360" imgH="203040" progId="Equation.DSMT4">
                      <p:embed/>
                    </p:oleObj>
                  </mc:Choice>
                  <mc:Fallback>
                    <p:oleObj name="Equation" r:id="rId10" imgW="279360" imgH="203040" progId="Equation.DSMT4">
                      <p:embed/>
                      <p:pic>
                        <p:nvPicPr>
                          <p:cNvPr id="2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7771" y="1617660"/>
                            <a:ext cx="1001712" cy="7286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" name="Group 25"/>
            <p:cNvGrpSpPr/>
            <p:nvPr/>
          </p:nvGrpSpPr>
          <p:grpSpPr>
            <a:xfrm>
              <a:off x="6707896" y="1651657"/>
              <a:ext cx="1684867" cy="779285"/>
              <a:chOff x="2565403" y="1617660"/>
              <a:chExt cx="1684867" cy="779285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2565403" y="2396945"/>
                <a:ext cx="1684867" cy="0"/>
              </a:xfrm>
              <a:prstGeom prst="line">
                <a:avLst/>
              </a:prstGeom>
              <a:ln w="762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6358166"/>
                  </p:ext>
                </p:extLst>
              </p:nvPr>
            </p:nvGraphicFramePr>
            <p:xfrm>
              <a:off x="2907241" y="1617660"/>
              <a:ext cx="1001713" cy="7286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279360" imgH="203040" progId="Equation.DSMT4">
                      <p:embed/>
                    </p:oleObj>
                  </mc:Choice>
                  <mc:Fallback>
                    <p:oleObj name="Equation" r:id="rId12" imgW="279360" imgH="203040" progId="Equation.DSMT4">
                      <p:embed/>
                      <p:pic>
                        <p:nvPicPr>
                          <p:cNvPr id="2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7241" y="1617660"/>
                            <a:ext cx="1001713" cy="7286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9" name="Right Arrow 28"/>
            <p:cNvSpPr/>
            <p:nvPr/>
          </p:nvSpPr>
          <p:spPr>
            <a:xfrm>
              <a:off x="2072130" y="1748920"/>
              <a:ext cx="1083736" cy="68202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8544628" y="1823121"/>
              <a:ext cx="1083736" cy="46583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391221"/>
                </p:ext>
              </p:extLst>
            </p:nvPr>
          </p:nvGraphicFramePr>
          <p:xfrm>
            <a:off x="1260129" y="1748920"/>
            <a:ext cx="638175" cy="81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77480" imgH="228600" progId="Equation.DSMT4">
                    <p:embed/>
                  </p:oleObj>
                </mc:Choice>
                <mc:Fallback>
                  <p:oleObj name="Equation" r:id="rId14" imgW="177480" imgH="228600" progId="Equation.DSMT4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0129" y="1748920"/>
                          <a:ext cx="638175" cy="817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0732004"/>
                </p:ext>
              </p:extLst>
            </p:nvPr>
          </p:nvGraphicFramePr>
          <p:xfrm>
            <a:off x="9711972" y="1748494"/>
            <a:ext cx="820737" cy="817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28600" imgH="228600" progId="Equation.DSMT4">
                    <p:embed/>
                  </p:oleObj>
                </mc:Choice>
                <mc:Fallback>
                  <p:oleObj name="Equation" r:id="rId16" imgW="228600" imgH="228600" progId="Equation.DSMT4">
                    <p:embed/>
                    <p:pic>
                      <p:nvPicPr>
                        <p:cNvPr id="3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1972" y="1748494"/>
                          <a:ext cx="820737" cy="817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7681199"/>
                </p:ext>
              </p:extLst>
            </p:nvPr>
          </p:nvGraphicFramePr>
          <p:xfrm>
            <a:off x="3896698" y="2357438"/>
            <a:ext cx="592137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64880" imgH="215640" progId="Equation.DSMT4">
                    <p:embed/>
                  </p:oleObj>
                </mc:Choice>
                <mc:Fallback>
                  <p:oleObj name="Equation" r:id="rId18" imgW="164880" imgH="215640" progId="Equation.DSMT4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6698" y="2357438"/>
                          <a:ext cx="592137" cy="773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7441815"/>
                </p:ext>
              </p:extLst>
            </p:nvPr>
          </p:nvGraphicFramePr>
          <p:xfrm>
            <a:off x="5635625" y="2357438"/>
            <a:ext cx="638175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77480" imgH="215640" progId="Equation.DSMT4">
                    <p:embed/>
                  </p:oleObj>
                </mc:Choice>
                <mc:Fallback>
                  <p:oleObj name="Equation" r:id="rId20" imgW="177480" imgH="215640" progId="Equation.DSMT4">
                    <p:embed/>
                    <p:pic>
                      <p:nvPicPr>
                        <p:cNvPr id="3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5625" y="2357438"/>
                          <a:ext cx="638175" cy="773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8128838"/>
                </p:ext>
              </p:extLst>
            </p:nvPr>
          </p:nvGraphicFramePr>
          <p:xfrm>
            <a:off x="7299325" y="2312988"/>
            <a:ext cx="636588" cy="81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177480" imgH="228600" progId="Equation.DSMT4">
                    <p:embed/>
                  </p:oleObj>
                </mc:Choice>
                <mc:Fallback>
                  <p:oleObj name="Equation" r:id="rId22" imgW="177480" imgH="228600" progId="Equation.DSMT4">
                    <p:embed/>
                    <p:pic>
                      <p:nvPicPr>
                        <p:cNvPr id="3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99325" y="2312988"/>
                          <a:ext cx="636588" cy="817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4695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Beer’s Law to Linear Equation</a:t>
            </a:r>
            <a:endParaRPr lang="zh-CN" altLang="en-US" sz="4400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773283"/>
              </p:ext>
            </p:extLst>
          </p:nvPr>
        </p:nvGraphicFramePr>
        <p:xfrm>
          <a:off x="1572404" y="1444566"/>
          <a:ext cx="3127788" cy="1195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760" imgH="457200" progId="Equation.DSMT4">
                  <p:embed/>
                </p:oleObj>
              </mc:Choice>
              <mc:Fallback>
                <p:oleObj name="Equation" r:id="rId2" imgW="1193760" imgH="457200" progId="Equation.DSMT4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404" y="1444566"/>
                        <a:ext cx="3127788" cy="11953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1188"/>
              </p:ext>
            </p:extLst>
          </p:nvPr>
        </p:nvGraphicFramePr>
        <p:xfrm>
          <a:off x="1469232" y="2710891"/>
          <a:ext cx="4824535" cy="129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41400" imgH="495000" progId="Equation.DSMT4">
                  <p:embed/>
                </p:oleObj>
              </mc:Choice>
              <mc:Fallback>
                <p:oleObj name="Equation" r:id="rId4" imgW="1841400" imgH="495000" progId="Equation.DSMT4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232" y="2710891"/>
                        <a:ext cx="4824535" cy="1294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3671" name="Picture 7" descr="Related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08" y="1749147"/>
            <a:ext cx="4371946" cy="47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73" name="Picture 9" descr="Image result for ct scanning carto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232" y="3924299"/>
            <a:ext cx="47625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4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 Schedule for F21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2355" y="1539625"/>
          <a:ext cx="10363200" cy="485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431">
                  <a:extLst>
                    <a:ext uri="{9D8B030D-6E8A-4147-A177-3AD203B41FA5}">
                      <a16:colId xmlns:a16="http://schemas.microsoft.com/office/drawing/2014/main" val="1553029894"/>
                    </a:ext>
                  </a:extLst>
                </a:gridCol>
                <a:gridCol w="3681009">
                  <a:extLst>
                    <a:ext uri="{9D8B030D-6E8A-4147-A177-3AD203B41FA5}">
                      <a16:colId xmlns:a16="http://schemas.microsoft.com/office/drawing/2014/main" val="63396358"/>
                    </a:ext>
                  </a:extLst>
                </a:gridCol>
                <a:gridCol w="876727">
                  <a:extLst>
                    <a:ext uri="{9D8B030D-6E8A-4147-A177-3AD203B41FA5}">
                      <a16:colId xmlns:a16="http://schemas.microsoft.com/office/drawing/2014/main" val="977348966"/>
                    </a:ext>
                  </a:extLst>
                </a:gridCol>
                <a:gridCol w="4823033">
                  <a:extLst>
                    <a:ext uri="{9D8B030D-6E8A-4147-A177-3AD203B41FA5}">
                      <a16:colId xmlns:a16="http://schemas.microsoft.com/office/drawing/2014/main" val="287036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0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08/31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Neuron, Network &amp; 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7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09/07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1: Python,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Colab, &amp; TensorF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09/14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Architectures &amp; Training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2: MNIST Classification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30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09/21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09/24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09/28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CT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2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3: CT Networks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10/08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CT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9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10/15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Spin-Echo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10/19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K-Space Theorem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MRI Contents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88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</a:t>
                      </a:r>
                      <a:r>
                        <a:rPr 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10/29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MRI Reconstruction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3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4: MRI Networks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11/05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Physics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11/09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Nuclear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68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11/16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11/19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Multimodality Imaging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9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Hands-on 5: Image Conversion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11/26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Thanksgiving</a:t>
                      </a:r>
                      <a:endParaRPr 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7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11/30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Quality II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12/03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Stability, Interpretability, &amp; Others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78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12/07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12/10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470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7FDAE-7540-46E2-AA82-45E539EF2D48}"/>
              </a:ext>
            </a:extLst>
          </p:cNvPr>
          <p:cNvSpPr txBox="1"/>
          <p:nvPr/>
        </p:nvSpPr>
        <p:spPr>
          <a:xfrm>
            <a:off x="1018040" y="6419115"/>
            <a:ext cx="1036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Office Hour: Teaching Day 5-6pm: </a:t>
            </a:r>
            <a:r>
              <a:rPr lang="en-US" sz="1400" b="1" dirty="0">
                <a:solidFill>
                  <a:srgbClr val="FF0000"/>
                </a:solidFill>
              </a:rPr>
              <a:t>https://rensselaer.webex.com/meet/wangg6</a:t>
            </a:r>
          </a:p>
        </p:txBody>
      </p:sp>
    </p:spTree>
    <p:extLst>
      <p:ext uri="{BB962C8B-B14F-4D97-AF65-F5344CB8AC3E}">
        <p14:creationId xmlns:p14="http://schemas.microsoft.com/office/powerpoint/2010/main" val="11238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3778" y="1535752"/>
            <a:ext cx="6464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Nature</a:t>
            </a:r>
            <a:endParaRPr lang="en-US" sz="2800" dirty="0"/>
          </a:p>
          <a:p>
            <a:r>
              <a:rPr lang="en-US" sz="2800" b="1" dirty="0"/>
              <a:t>	</a:t>
            </a:r>
            <a:r>
              <a:rPr lang="en-US" sz="2800" dirty="0"/>
              <a:t>Wave</a:t>
            </a:r>
          </a:p>
          <a:p>
            <a:r>
              <a:rPr lang="en-US" sz="2800" dirty="0"/>
              <a:t>	Particle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Attenuation</a:t>
            </a:r>
          </a:p>
          <a:p>
            <a:r>
              <a:rPr lang="en-US" sz="2800" b="1" dirty="0"/>
              <a:t>	</a:t>
            </a:r>
            <a:r>
              <a:rPr lang="en-US" sz="2800" dirty="0"/>
              <a:t>Mechanisms</a:t>
            </a:r>
          </a:p>
          <a:p>
            <a:pPr lvl="1"/>
            <a:r>
              <a:rPr lang="en-US" sz="2800" dirty="0"/>
              <a:t>	Beer’s Law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X-ray Tubes/Sources &amp; Detectors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Sources &amp; Detectors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	Breast Imaging Examples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ea typeface="ＭＳ Ｐゴシック" charset="0"/>
              </a:rPr>
              <a:t>Radiation Dose</a:t>
            </a:r>
          </a:p>
          <a:p>
            <a:pPr eaLnBrk="1" hangingPunct="1">
              <a:defRPr/>
            </a:pPr>
            <a:r>
              <a:rPr lang="en-US" altLang="zh-CN" sz="2800" b="1" dirty="0"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Dosimetry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0"/>
              </a:rPr>
              <a:t>	Low-dose CT</a:t>
            </a:r>
          </a:p>
        </p:txBody>
      </p:sp>
    </p:spTree>
    <p:extLst>
      <p:ext uri="{BB962C8B-B14F-4D97-AF65-F5344CB8AC3E}">
        <p14:creationId xmlns:p14="http://schemas.microsoft.com/office/powerpoint/2010/main" val="230295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X-ray Tube: Simple View</a:t>
            </a:r>
          </a:p>
        </p:txBody>
      </p:sp>
      <p:pic>
        <p:nvPicPr>
          <p:cNvPr id="114690" name="Picture 2" descr="Image result for x-ray tungsten characteris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962" y="1854698"/>
            <a:ext cx="8044076" cy="46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04783" y="6166833"/>
            <a:ext cx="36452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hlinkClick r:id="rId3"/>
              </a:rPr>
              <a:t>http://www.dmlp.org/legal-guide/fair-use</a:t>
            </a:r>
            <a:r>
              <a:rPr lang="en-US" sz="1400" b="1" dirty="0"/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537200" y="1625597"/>
            <a:ext cx="0" cy="2302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112000" y="1625597"/>
            <a:ext cx="0" cy="2302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545667" y="2091265"/>
            <a:ext cx="154940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47578" y="162386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kVp</a:t>
            </a:r>
          </a:p>
        </p:txBody>
      </p:sp>
    </p:spTree>
    <p:extLst>
      <p:ext uri="{BB962C8B-B14F-4D97-AF65-F5344CB8AC3E}">
        <p14:creationId xmlns:p14="http://schemas.microsoft.com/office/powerpoint/2010/main" val="160983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X-ray Tube: Pretty View</a:t>
            </a:r>
            <a:endParaRPr lang="zh-CN" altLang="en-US" sz="4400" dirty="0"/>
          </a:p>
        </p:txBody>
      </p:sp>
      <p:pic>
        <p:nvPicPr>
          <p:cNvPr id="106498" name="Picture 2" descr="Image result for x ray tube working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20" y="1637020"/>
            <a:ext cx="6840760" cy="493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959600" y="4428985"/>
            <a:ext cx="0" cy="15729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416789" y="4428985"/>
            <a:ext cx="0" cy="15729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200" y="5910841"/>
            <a:ext cx="657095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98482" y="60019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kVp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302504" y="5903481"/>
            <a:ext cx="657095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07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X-ray Spectrum</a:t>
            </a:r>
            <a:endParaRPr lang="en-US" sz="4400" dirty="0"/>
          </a:p>
        </p:txBody>
      </p:sp>
      <p:pic>
        <p:nvPicPr>
          <p:cNvPr id="115714" name="Picture 2" descr="Image result for medical x-ray tube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08" y="2131114"/>
            <a:ext cx="5939691" cy="40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426202" y="5357456"/>
            <a:ext cx="0" cy="807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981267" y="5357456"/>
            <a:ext cx="0" cy="807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442362" y="6167446"/>
            <a:ext cx="4506588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36467" y="625037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kVp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6F9DA-8539-43D6-9CA7-1BB1B7B0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92" y="1607954"/>
            <a:ext cx="5027134" cy="385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D535A-8FEB-45D2-B91B-AE2017330F38}"/>
              </a:ext>
            </a:extLst>
          </p:cNvPr>
          <p:cNvSpPr txBox="1"/>
          <p:nvPr/>
        </p:nvSpPr>
        <p:spPr>
          <a:xfrm>
            <a:off x="844492" y="5505726"/>
            <a:ext cx="48154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AU  - Roque, Rita</a:t>
            </a:r>
          </a:p>
          <a:p>
            <a:r>
              <a:rPr lang="en-US" sz="1600" dirty="0"/>
              <a:t>PY  - 2018/06/13</a:t>
            </a:r>
          </a:p>
          <a:p>
            <a:r>
              <a:rPr lang="en-US" sz="1600" dirty="0"/>
              <a:t>T1  - X-ray imaging using 100 </a:t>
            </a:r>
            <a:r>
              <a:rPr lang="en-US" sz="1600" dirty="0" err="1"/>
              <a:t>μm</a:t>
            </a:r>
            <a:r>
              <a:rPr lang="en-US" sz="1600" dirty="0"/>
              <a:t> thick Gas Electron Multipliers operating in Kr-CO2 mixtures</a:t>
            </a:r>
          </a:p>
          <a:p>
            <a:r>
              <a:rPr lang="en-US" sz="1600" dirty="0"/>
              <a:t>DO  - 10.13140/RG.2.2.16794.49600</a:t>
            </a:r>
          </a:p>
        </p:txBody>
      </p:sp>
    </p:spTree>
    <p:extLst>
      <p:ext uri="{BB962C8B-B14F-4D97-AF65-F5344CB8AC3E}">
        <p14:creationId xmlns:p14="http://schemas.microsoft.com/office/powerpoint/2010/main" val="370901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E-beam Scanner</a:t>
            </a:r>
            <a:endParaRPr lang="zh-CN" alt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20" y="1571641"/>
            <a:ext cx="6880761" cy="50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85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0" dirty="0"/>
              <a:t>Energy-integrating Detector</a:t>
            </a:r>
            <a:endParaRPr lang="en-US" sz="4400" dirty="0"/>
          </a:p>
        </p:txBody>
      </p:sp>
      <p:pic>
        <p:nvPicPr>
          <p:cNvPr id="4" name="Picture 2" descr="http://cdn.agilitycms.com/applied-radiology/MediaGroupings/24/Seibert_figure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3" y="1846652"/>
            <a:ext cx="11323000" cy="43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165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Anti-scatter Grid</a:t>
            </a:r>
          </a:p>
        </p:txBody>
      </p:sp>
      <p:pic>
        <p:nvPicPr>
          <p:cNvPr id="15362" name="Picture 2" descr="http://tech.snmjournals.org/content/33/1/3/F10.larg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7" y="2059355"/>
            <a:ext cx="4966295" cy="410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544" y="2134872"/>
            <a:ext cx="6878606" cy="351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37599" y="5586535"/>
            <a:ext cx="330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rgbClr val="000000"/>
                </a:solidFill>
              </a:rPr>
              <a:t>Without Grid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8544" y="5586535"/>
            <a:ext cx="343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rgbClr val="000000"/>
                </a:solidFill>
              </a:rPr>
              <a:t>With Grid</a:t>
            </a:r>
          </a:p>
        </p:txBody>
      </p:sp>
    </p:spTree>
    <p:extLst>
      <p:ext uri="{BB962C8B-B14F-4D97-AF65-F5344CB8AC3E}">
        <p14:creationId xmlns:p14="http://schemas.microsoft.com/office/powerpoint/2010/main" val="213882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Dual-energy CT Technologies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8" y="2298594"/>
            <a:ext cx="3744546" cy="2808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94" y="2232245"/>
            <a:ext cx="3833012" cy="2874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506" y="2232245"/>
            <a:ext cx="3360651" cy="28558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3889" y="5252376"/>
            <a:ext cx="1997663" cy="55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Dual-Source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9102" y="5280912"/>
            <a:ext cx="1518364" cy="55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Dual-kVp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25017" y="5290428"/>
            <a:ext cx="1776448" cy="55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Dual-Layer</a:t>
            </a:r>
          </a:p>
        </p:txBody>
      </p:sp>
    </p:spTree>
    <p:extLst>
      <p:ext uri="{BB962C8B-B14F-4D97-AF65-F5344CB8AC3E}">
        <p14:creationId xmlns:p14="http://schemas.microsoft.com/office/powerpoint/2010/main" val="2455336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Dual-energy Measurements</a:t>
            </a:r>
            <a:endParaRPr lang="zh-CN" alt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2343419" y="6453423"/>
            <a:ext cx="7780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zh-CN" altLang="en-US" sz="1400" b="1" dirty="0">
                <a:solidFill>
                  <a:srgbClr val="000000"/>
                </a:solidFill>
                <a:ea typeface="ＭＳ Ｐゴシック" charset="0"/>
                <a:hlinkClick r:id="rId2"/>
              </a:rPr>
              <a:t>https://www.ncbi.nlm.nih.gov/pmc/articles/PMC5761343/</a:t>
            </a:r>
            <a:r>
              <a:rPr lang="zh-CN" altLang="en-US" sz="1400" b="1" dirty="0">
                <a:solidFill>
                  <a:srgbClr val="000000"/>
                </a:solidFill>
                <a:ea typeface="ＭＳ Ｐゴシック" charset="0"/>
              </a:rPr>
              <a:t>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1719498"/>
            <a:ext cx="74390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2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Photon-counting Detector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64" y="1508393"/>
            <a:ext cx="10080232" cy="5201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97" y="5690742"/>
            <a:ext cx="2378824" cy="754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C0D3E-24F9-4009-A0BB-DE88A8A8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42" y="1508393"/>
            <a:ext cx="5410649" cy="36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7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9955" y="1494198"/>
            <a:ext cx="6464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X-ray Nature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Wave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Particle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X-ray Attenuation</a:t>
            </a:r>
          </a:p>
          <a:p>
            <a:r>
              <a:rPr lang="en-US" sz="2800" b="1" dirty="0"/>
              <a:t>	</a:t>
            </a:r>
            <a:r>
              <a:rPr lang="en-US" sz="2800" dirty="0"/>
              <a:t>Mechanisms</a:t>
            </a:r>
          </a:p>
          <a:p>
            <a:pPr lvl="1"/>
            <a:r>
              <a:rPr lang="en-US" sz="2800" dirty="0"/>
              <a:t>	Beer’s Law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X-ray Tubes/Sources &amp; Detectors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Sources &amp; Detectors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Breast Imaging Examples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ea typeface="ＭＳ Ｐゴシック" charset="0"/>
              </a:rPr>
              <a:t>Radiation Dose</a:t>
            </a:r>
          </a:p>
          <a:p>
            <a:pPr eaLnBrk="1" hangingPunct="1">
              <a:defRPr/>
            </a:pPr>
            <a:r>
              <a:rPr lang="en-US" altLang="zh-CN" sz="2800" b="1" dirty="0">
                <a:ea typeface="ＭＳ Ｐゴシック" charset="0"/>
              </a:rPr>
              <a:t>	</a:t>
            </a:r>
            <a:r>
              <a:rPr lang="en-US" altLang="zh-CN" sz="2800" dirty="0">
                <a:ea typeface="ＭＳ Ｐゴシック" charset="0"/>
              </a:rPr>
              <a:t>Dosimetry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0"/>
              </a:rPr>
              <a:t>	Low-dose CT</a:t>
            </a:r>
          </a:p>
        </p:txBody>
      </p:sp>
    </p:spTree>
    <p:extLst>
      <p:ext uri="{BB962C8B-B14F-4D97-AF65-F5344CB8AC3E}">
        <p14:creationId xmlns:p14="http://schemas.microsoft.com/office/powerpoint/2010/main" val="125979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Spectral CT</a:t>
            </a:r>
          </a:p>
        </p:txBody>
      </p:sp>
      <p:cxnSp>
        <p:nvCxnSpPr>
          <p:cNvPr id="5" name="Straight Connector 82"/>
          <p:cNvCxnSpPr>
            <a:cxnSpLocks noChangeShapeType="1"/>
          </p:cNvCxnSpPr>
          <p:nvPr/>
        </p:nvCxnSpPr>
        <p:spPr bwMode="auto">
          <a:xfrm>
            <a:off x="3596998" y="4392094"/>
            <a:ext cx="1143419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413418" y="6008526"/>
            <a:ext cx="1431079" cy="70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19" tIns="45710" rIns="91419" bIns="45710" anchor="ctr"/>
          <a:lstStyle/>
          <a:p>
            <a:pPr algn="ctr" defTabSz="914414"/>
            <a:endParaRPr lang="en-US" sz="1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 rot="10800000" flipV="1">
            <a:off x="5109921" y="2248484"/>
            <a:ext cx="1364881" cy="109527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26" tIns="41464" rIns="82926" bIns="41464" anchor="ctr"/>
          <a:lstStyle/>
          <a:p>
            <a:pPr algn="ctr" defTabSz="828013"/>
            <a:endParaRPr lang="en-US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auto">
          <a:xfrm>
            <a:off x="3609034" y="2194323"/>
            <a:ext cx="1444318" cy="21905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26" tIns="41464" rIns="82926" bIns="41464" anchor="ctr"/>
          <a:lstStyle/>
          <a:p>
            <a:pPr algn="ctr" defTabSz="828013"/>
            <a:endParaRPr lang="en-US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r="7597" b="1805"/>
          <a:stretch>
            <a:fillRect/>
          </a:stretch>
        </p:blipFill>
        <p:spPr bwMode="auto">
          <a:xfrm>
            <a:off x="5818841" y="3518281"/>
            <a:ext cx="1517738" cy="125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26"/>
          <p:cNvCxnSpPr>
            <a:cxnSpLocks noChangeShapeType="1"/>
          </p:cNvCxnSpPr>
          <p:nvPr/>
        </p:nvCxnSpPr>
        <p:spPr bwMode="auto">
          <a:xfrm flipV="1">
            <a:off x="2064816" y="4392094"/>
            <a:ext cx="1285443" cy="1324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Straight Connector 81"/>
          <p:cNvCxnSpPr>
            <a:cxnSpLocks noChangeShapeType="1"/>
          </p:cNvCxnSpPr>
          <p:nvPr/>
        </p:nvCxnSpPr>
        <p:spPr bwMode="auto">
          <a:xfrm flipV="1">
            <a:off x="2118979" y="3955187"/>
            <a:ext cx="1339605" cy="1324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161104" y="5743735"/>
            <a:ext cx="1068795" cy="381541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26" tIns="41464" rIns="82926" bIns="41464" anchor="ctr"/>
          <a:lstStyle/>
          <a:p>
            <a:pPr algn="ctr" defTabSz="828013"/>
            <a:endParaRPr lang="en-US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146662" y="2100442"/>
            <a:ext cx="1091664" cy="382744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26" tIns="41464" rIns="82926" bIns="41464" anchor="ctr"/>
          <a:lstStyle/>
          <a:p>
            <a:pPr algn="ctr" defTabSz="828013"/>
            <a:endParaRPr lang="en-US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178969" y="3738540"/>
            <a:ext cx="1090460" cy="324972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956F"/>
            </a:solidFill>
            <a:miter lim="800000"/>
            <a:headEnd/>
            <a:tailEnd/>
          </a:ln>
        </p:spPr>
        <p:txBody>
          <a:bodyPr lIns="82926" tIns="41464" rIns="82926" bIns="41464" anchor="ctr"/>
          <a:lstStyle/>
          <a:p>
            <a:pPr algn="ctr" defTabSz="828013"/>
            <a:r>
              <a:rPr lang="en-NZ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X-ray Source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178969" y="5568009"/>
            <a:ext cx="1090460" cy="69327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956F"/>
            </a:solidFill>
            <a:miter lim="800000"/>
            <a:headEnd/>
            <a:tailEnd/>
          </a:ln>
        </p:spPr>
        <p:txBody>
          <a:bodyPr lIns="82926" tIns="41464" rIns="82926" bIns="41464" anchor="ctr"/>
          <a:lstStyle/>
          <a:p>
            <a:pPr algn="ctr" defTabSz="828013"/>
            <a:r>
              <a:rPr lang="en-NZ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X-ray Source</a:t>
            </a: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r="7597" b="1805"/>
          <a:stretch>
            <a:fillRect/>
          </a:stretch>
        </p:blipFill>
        <p:spPr bwMode="auto">
          <a:xfrm>
            <a:off x="5809212" y="5188876"/>
            <a:ext cx="1516534" cy="125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4-Point Star 11"/>
          <p:cNvSpPr>
            <a:spLocks noChangeArrowheads="1"/>
          </p:cNvSpPr>
          <p:nvPr/>
        </p:nvSpPr>
        <p:spPr bwMode="auto">
          <a:xfrm>
            <a:off x="6472395" y="2138957"/>
            <a:ext cx="324972" cy="324972"/>
          </a:xfrm>
          <a:prstGeom prst="star4">
            <a:avLst>
              <a:gd name="adj" fmla="val 12500"/>
            </a:avLst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2926" tIns="41464" rIns="82926" bIns="41464" anchor="ctr"/>
          <a:lstStyle/>
          <a:p>
            <a:pPr algn="ctr" defTabSz="828013"/>
            <a:endParaRPr lang="en-NZ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4-Point Star 12"/>
          <p:cNvSpPr>
            <a:spLocks noChangeArrowheads="1"/>
          </p:cNvSpPr>
          <p:nvPr/>
        </p:nvSpPr>
        <p:spPr bwMode="auto">
          <a:xfrm>
            <a:off x="6134184" y="5460889"/>
            <a:ext cx="324972" cy="322564"/>
          </a:xfrm>
          <a:prstGeom prst="star4">
            <a:avLst>
              <a:gd name="adj" fmla="val 12500"/>
            </a:avLst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2926" tIns="41464" rIns="82926" bIns="41464" anchor="ctr"/>
          <a:lstStyle/>
          <a:p>
            <a:pPr algn="ctr" defTabSz="828013"/>
            <a:endParaRPr lang="en-NZ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4-Point Star 13"/>
          <p:cNvSpPr>
            <a:spLocks noChangeArrowheads="1"/>
          </p:cNvSpPr>
          <p:nvPr/>
        </p:nvSpPr>
        <p:spPr bwMode="auto">
          <a:xfrm>
            <a:off x="6296669" y="5568009"/>
            <a:ext cx="324972" cy="324972"/>
          </a:xfrm>
          <a:prstGeom prst="star4">
            <a:avLst>
              <a:gd name="adj" fmla="val 12500"/>
            </a:avLst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2926" tIns="41464" rIns="82926" bIns="41464" anchor="ctr"/>
          <a:lstStyle/>
          <a:p>
            <a:pPr algn="ctr" defTabSz="828013"/>
            <a:endParaRPr lang="en-NZ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4-Point Star 14"/>
          <p:cNvSpPr>
            <a:spLocks noChangeArrowheads="1"/>
          </p:cNvSpPr>
          <p:nvPr/>
        </p:nvSpPr>
        <p:spPr bwMode="auto">
          <a:xfrm>
            <a:off x="6621641" y="5460889"/>
            <a:ext cx="326175" cy="322564"/>
          </a:xfrm>
          <a:prstGeom prst="star4">
            <a:avLst>
              <a:gd name="adj" fmla="val 12500"/>
            </a:avLst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2926" tIns="41464" rIns="82926" bIns="41464" anchor="ctr"/>
          <a:lstStyle/>
          <a:p>
            <a:pPr algn="ctr" defTabSz="828013"/>
            <a:endParaRPr lang="en-NZ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4-Point Star 15"/>
          <p:cNvSpPr>
            <a:spLocks noChangeArrowheads="1"/>
          </p:cNvSpPr>
          <p:nvPr/>
        </p:nvSpPr>
        <p:spPr bwMode="auto">
          <a:xfrm>
            <a:off x="6784127" y="5568009"/>
            <a:ext cx="324972" cy="324972"/>
          </a:xfrm>
          <a:prstGeom prst="star4">
            <a:avLst>
              <a:gd name="adj" fmla="val 12500"/>
            </a:avLst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2926" tIns="41464" rIns="82926" bIns="41464" anchor="ctr"/>
          <a:lstStyle/>
          <a:p>
            <a:pPr algn="ctr" defTabSz="828013"/>
            <a:endParaRPr lang="en-NZ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4-Point Star 16"/>
          <p:cNvSpPr>
            <a:spLocks noChangeArrowheads="1"/>
          </p:cNvSpPr>
          <p:nvPr/>
        </p:nvSpPr>
        <p:spPr bwMode="auto">
          <a:xfrm>
            <a:off x="7000774" y="5622171"/>
            <a:ext cx="324972" cy="324972"/>
          </a:xfrm>
          <a:prstGeom prst="star4">
            <a:avLst>
              <a:gd name="adj" fmla="val 12500"/>
            </a:avLst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2926" tIns="41464" rIns="82926" bIns="41464" anchor="ctr"/>
          <a:lstStyle/>
          <a:p>
            <a:pPr algn="ctr" defTabSz="828013"/>
            <a:endParaRPr lang="en-NZ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4-Point Star 17"/>
          <p:cNvSpPr>
            <a:spLocks noChangeArrowheads="1"/>
          </p:cNvSpPr>
          <p:nvPr/>
        </p:nvSpPr>
        <p:spPr bwMode="auto">
          <a:xfrm>
            <a:off x="6459155" y="5568009"/>
            <a:ext cx="324972" cy="324972"/>
          </a:xfrm>
          <a:prstGeom prst="star4">
            <a:avLst>
              <a:gd name="adj" fmla="val 12500"/>
            </a:avLst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2926" tIns="41464" rIns="82926" bIns="41464" anchor="ctr"/>
          <a:lstStyle/>
          <a:p>
            <a:pPr algn="ctr" defTabSz="828013"/>
            <a:endParaRPr lang="en-NZ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52"/>
          <p:cNvSpPr txBox="1">
            <a:spLocks noChangeArrowheads="1"/>
          </p:cNvSpPr>
          <p:nvPr/>
        </p:nvSpPr>
        <p:spPr bwMode="auto">
          <a:xfrm rot="16200000">
            <a:off x="7868" y="2107747"/>
            <a:ext cx="1624857" cy="63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26" tIns="41464" rIns="82926" bIns="41464">
            <a:spAutoFit/>
          </a:bodyPr>
          <a:lstStyle>
            <a:lvl1pPr defTabSz="91281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1pPr>
            <a:lvl2pPr marL="742950" indent="-285750" defTabSz="91281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2pPr>
            <a:lvl3pPr marL="1143000" indent="-228600" defTabSz="91281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3pPr>
            <a:lvl4pPr marL="1600200" indent="-228600" defTabSz="91281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4pPr>
            <a:lvl5pPr marL="2057400" indent="-228600" defTabSz="91281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5pPr>
            <a:lvl6pPr marL="2514600" indent="-228600" defTabSz="91281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6pPr>
            <a:lvl7pPr marL="2971800" indent="-228600" defTabSz="91281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7pPr>
            <a:lvl8pPr marL="3429000" indent="-228600" defTabSz="91281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8pPr>
            <a:lvl9pPr marL="3886200" indent="-228600" defTabSz="91281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9pPr>
          </a:lstStyle>
          <a:p>
            <a:pPr algn="ctr" defTabSz="828013" eaLnBrk="1"/>
            <a:r>
              <a:rPr lang="en-NZ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Spectrum CT</a:t>
            </a:r>
          </a:p>
        </p:txBody>
      </p:sp>
      <p:sp>
        <p:nvSpPr>
          <p:cNvPr id="25" name="Rectangle 53"/>
          <p:cNvSpPr>
            <a:spLocks noChangeArrowheads="1"/>
          </p:cNvSpPr>
          <p:nvPr/>
        </p:nvSpPr>
        <p:spPr bwMode="auto">
          <a:xfrm rot="16200000">
            <a:off x="16359" y="3875233"/>
            <a:ext cx="1513994" cy="63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26" tIns="41464" rIns="82926" bIns="41464">
            <a:spAutoFit/>
          </a:bodyPr>
          <a:lstStyle/>
          <a:p>
            <a:pPr algn="ctr" defTabSz="828013"/>
            <a:r>
              <a:rPr lang="en-NZ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Energy</a:t>
            </a:r>
          </a:p>
          <a:p>
            <a:pPr algn="ctr" defTabSz="828013"/>
            <a:r>
              <a:rPr lang="en-NZ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26" name="Rectangle 54"/>
          <p:cNvSpPr>
            <a:spLocks noChangeArrowheads="1"/>
          </p:cNvSpPr>
          <p:nvPr/>
        </p:nvSpPr>
        <p:spPr bwMode="auto">
          <a:xfrm rot="16200000">
            <a:off x="48418" y="5536801"/>
            <a:ext cx="1449874" cy="63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26" tIns="41464" rIns="82926" bIns="41464">
            <a:spAutoFit/>
          </a:bodyPr>
          <a:lstStyle/>
          <a:p>
            <a:pPr algn="ctr" defTabSz="828013"/>
            <a:r>
              <a:rPr lang="en-NZ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MARS </a:t>
            </a:r>
          </a:p>
          <a:p>
            <a:pPr algn="ctr" defTabSz="828013"/>
            <a:r>
              <a:rPr lang="en-NZ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CT</a:t>
            </a: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1178969" y="4278955"/>
            <a:ext cx="1090460" cy="32617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956F"/>
            </a:solidFill>
            <a:miter lim="800000"/>
            <a:headEnd/>
            <a:tailEnd/>
          </a:ln>
        </p:spPr>
        <p:txBody>
          <a:bodyPr lIns="82926" tIns="41464" rIns="82926" bIns="41464" anchor="ctr"/>
          <a:lstStyle/>
          <a:p>
            <a:pPr algn="ctr" defTabSz="828013"/>
            <a:r>
              <a:rPr lang="en-NZ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X-ray Source</a:t>
            </a:r>
          </a:p>
        </p:txBody>
      </p:sp>
      <p:cxnSp>
        <p:nvCxnSpPr>
          <p:cNvPr id="28" name="Straight Connector 85"/>
          <p:cNvCxnSpPr>
            <a:cxnSpLocks noChangeShapeType="1"/>
          </p:cNvCxnSpPr>
          <p:nvPr/>
        </p:nvCxnSpPr>
        <p:spPr bwMode="auto">
          <a:xfrm>
            <a:off x="3375536" y="3955186"/>
            <a:ext cx="136006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" name="Straight Connector 88"/>
          <p:cNvCxnSpPr>
            <a:cxnSpLocks noChangeShapeType="1"/>
          </p:cNvCxnSpPr>
          <p:nvPr/>
        </p:nvCxnSpPr>
        <p:spPr bwMode="auto">
          <a:xfrm flipV="1">
            <a:off x="5393970" y="5578842"/>
            <a:ext cx="914735" cy="17452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Straight Connector 92"/>
          <p:cNvCxnSpPr>
            <a:cxnSpLocks noChangeShapeType="1"/>
          </p:cNvCxnSpPr>
          <p:nvPr/>
        </p:nvCxnSpPr>
        <p:spPr bwMode="auto">
          <a:xfrm flipV="1">
            <a:off x="5230281" y="5688368"/>
            <a:ext cx="1528570" cy="163689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" name="Straight Connector 93"/>
          <p:cNvCxnSpPr>
            <a:cxnSpLocks noChangeShapeType="1"/>
          </p:cNvCxnSpPr>
          <p:nvPr/>
        </p:nvCxnSpPr>
        <p:spPr bwMode="auto">
          <a:xfrm flipV="1">
            <a:off x="5393970" y="5852059"/>
            <a:ext cx="1638098" cy="10952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Straight Connector 94"/>
          <p:cNvCxnSpPr>
            <a:cxnSpLocks noChangeShapeType="1"/>
          </p:cNvCxnSpPr>
          <p:nvPr/>
        </p:nvCxnSpPr>
        <p:spPr bwMode="auto">
          <a:xfrm flipV="1">
            <a:off x="5285647" y="5852059"/>
            <a:ext cx="1801787" cy="176929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Rectangle 43"/>
          <p:cNvSpPr>
            <a:spLocks noChangeArrowheads="1"/>
          </p:cNvSpPr>
          <p:nvPr/>
        </p:nvSpPr>
        <p:spPr bwMode="auto">
          <a:xfrm>
            <a:off x="3609034" y="5797897"/>
            <a:ext cx="1392563" cy="216648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26" tIns="41464" rIns="82926" bIns="41464" anchor="ctr"/>
          <a:lstStyle/>
          <a:p>
            <a:pPr algn="ctr" defTabSz="828013"/>
            <a:endParaRPr lang="en-US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1178969" y="1941567"/>
            <a:ext cx="1090460" cy="69327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956F"/>
            </a:solidFill>
            <a:miter lim="800000"/>
            <a:headEnd/>
            <a:tailEnd/>
          </a:ln>
        </p:spPr>
        <p:txBody>
          <a:bodyPr lIns="82926" tIns="41464" rIns="82926" bIns="41464" anchor="ctr"/>
          <a:lstStyle/>
          <a:p>
            <a:pPr algn="ctr" defTabSz="828013"/>
            <a:r>
              <a:rPr lang="en-NZ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X-ray Source</a:t>
            </a:r>
          </a:p>
        </p:txBody>
      </p:sp>
      <p:cxnSp>
        <p:nvCxnSpPr>
          <p:cNvPr id="35" name="Straight Connector 85"/>
          <p:cNvCxnSpPr>
            <a:cxnSpLocks noChangeShapeType="1"/>
          </p:cNvCxnSpPr>
          <p:nvPr/>
        </p:nvCxnSpPr>
        <p:spPr bwMode="auto">
          <a:xfrm flipV="1">
            <a:off x="5176119" y="3955186"/>
            <a:ext cx="1092867" cy="4814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6" name="Straight Connector 85"/>
          <p:cNvCxnSpPr>
            <a:cxnSpLocks noChangeShapeType="1"/>
          </p:cNvCxnSpPr>
          <p:nvPr/>
        </p:nvCxnSpPr>
        <p:spPr bwMode="auto">
          <a:xfrm flipV="1">
            <a:off x="5176119" y="4282565"/>
            <a:ext cx="2020842" cy="163689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" name="4-Point Star 50"/>
          <p:cNvSpPr>
            <a:spLocks noChangeArrowheads="1"/>
          </p:cNvSpPr>
          <p:nvPr/>
        </p:nvSpPr>
        <p:spPr bwMode="auto">
          <a:xfrm>
            <a:off x="6147423" y="3791498"/>
            <a:ext cx="324972" cy="324972"/>
          </a:xfrm>
          <a:prstGeom prst="star4">
            <a:avLst>
              <a:gd name="adj" fmla="val 12500"/>
            </a:avLst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2926" tIns="41464" rIns="82926" bIns="41464" anchor="ctr"/>
          <a:lstStyle/>
          <a:p>
            <a:pPr algn="ctr" defTabSz="828013"/>
            <a:endParaRPr lang="en-NZ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4-Point Star 50"/>
          <p:cNvSpPr>
            <a:spLocks noChangeArrowheads="1"/>
          </p:cNvSpPr>
          <p:nvPr/>
        </p:nvSpPr>
        <p:spPr bwMode="auto">
          <a:xfrm>
            <a:off x="7021236" y="4064715"/>
            <a:ext cx="324972" cy="324972"/>
          </a:xfrm>
          <a:prstGeom prst="star4">
            <a:avLst>
              <a:gd name="adj" fmla="val 12500"/>
            </a:avLst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2926" tIns="41464" rIns="82926" bIns="41464" anchor="ctr"/>
          <a:lstStyle/>
          <a:p>
            <a:pPr algn="ctr" defTabSz="828013"/>
            <a:endParaRPr lang="en-NZ" sz="1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4673015" y="2084795"/>
            <a:ext cx="545230" cy="436906"/>
          </a:xfrm>
          <a:prstGeom prst="rect">
            <a:avLst/>
          </a:prstGeom>
          <a:solidFill>
            <a:srgbClr val="B2B2B2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lIns="82926" tIns="41464" rIns="82926" bIns="41464" anchor="ctr"/>
          <a:lstStyle/>
          <a:p>
            <a:pPr algn="ctr" defTabSz="828013"/>
            <a:r>
              <a:rPr lang="en-NZ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B/W</a:t>
            </a:r>
          </a:p>
        </p:txBody>
      </p:sp>
      <p:sp>
        <p:nvSpPr>
          <p:cNvPr id="40" name="Rectangle 30"/>
          <p:cNvSpPr>
            <a:spLocks noChangeArrowheads="1"/>
          </p:cNvSpPr>
          <p:nvPr/>
        </p:nvSpPr>
        <p:spPr bwMode="auto">
          <a:xfrm>
            <a:off x="4673015" y="3736132"/>
            <a:ext cx="545230" cy="436906"/>
          </a:xfrm>
          <a:prstGeom prst="rect">
            <a:avLst/>
          </a:prstGeom>
          <a:solidFill>
            <a:srgbClr val="B2B2B2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lIns="82926" tIns="41464" rIns="82926" bIns="41464" anchor="ctr"/>
          <a:lstStyle/>
          <a:p>
            <a:pPr algn="ctr" defTabSz="828013"/>
            <a:r>
              <a:rPr lang="en-NZ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B/W</a:t>
            </a:r>
          </a:p>
        </p:txBody>
      </p:sp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4673015" y="4227200"/>
            <a:ext cx="545230" cy="438110"/>
          </a:xfrm>
          <a:prstGeom prst="rect">
            <a:avLst/>
          </a:prstGeom>
          <a:solidFill>
            <a:srgbClr val="B2B2B2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lIns="82926" tIns="41464" rIns="82926" bIns="41464" anchor="ctr"/>
          <a:lstStyle/>
          <a:p>
            <a:pPr algn="ctr" defTabSz="828013"/>
            <a:r>
              <a:rPr lang="en-NZ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B/W</a:t>
            </a:r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4564691" y="5688369"/>
            <a:ext cx="872609" cy="436906"/>
          </a:xfrm>
          <a:prstGeom prst="rect">
            <a:avLst/>
          </a:prstGeom>
          <a:solidFill>
            <a:srgbClr val="B2B2B2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lIns="82926" tIns="41464" rIns="82926" bIns="41464" anchor="ctr"/>
          <a:lstStyle/>
          <a:p>
            <a:pPr algn="ctr" defTabSz="828013"/>
            <a:r>
              <a:rPr lang="en-NZ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Medipix</a:t>
            </a:r>
          </a:p>
        </p:txBody>
      </p:sp>
      <p:sp>
        <p:nvSpPr>
          <p:cNvPr id="43" name="Text Box 67"/>
          <p:cNvSpPr txBox="1">
            <a:spLocks noChangeArrowheads="1"/>
          </p:cNvSpPr>
          <p:nvPr/>
        </p:nvSpPr>
        <p:spPr bwMode="auto">
          <a:xfrm>
            <a:off x="5820908" y="2569845"/>
            <a:ext cx="1392166" cy="2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26" tIns="41464" rIns="82926" bIns="41464">
            <a:spAutoFit/>
          </a:bodyPr>
          <a:lstStyle>
            <a:lvl1pPr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1pPr>
            <a:lvl2pPr marL="742950" indent="-28575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2pPr>
            <a:lvl3pPr marL="11430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3pPr>
            <a:lvl4pPr marL="16002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4pPr>
            <a:lvl5pPr marL="20574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9pPr>
          </a:lstStyle>
          <a:p>
            <a:pPr algn="ctr" defTabSz="407526" eaLnBrk="1">
              <a:lnSpc>
                <a:spcPct val="95000"/>
              </a:lnSpc>
              <a:buClr>
                <a:srgbClr val="000000"/>
              </a:buClr>
              <a:buSzPct val="45000"/>
            </a:pP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Hounsfield Units</a:t>
            </a:r>
          </a:p>
        </p:txBody>
      </p:sp>
      <p:sp>
        <p:nvSpPr>
          <p:cNvPr id="44" name="Text Box 67"/>
          <p:cNvSpPr txBox="1">
            <a:spLocks noChangeArrowheads="1"/>
          </p:cNvSpPr>
          <p:nvPr/>
        </p:nvSpPr>
        <p:spPr bwMode="auto">
          <a:xfrm>
            <a:off x="2495304" y="2722108"/>
            <a:ext cx="680434" cy="2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26" tIns="41464" rIns="82926" bIns="41464">
            <a:spAutoFit/>
          </a:bodyPr>
          <a:lstStyle>
            <a:lvl1pPr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1pPr>
            <a:lvl2pPr marL="742950" indent="-28575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2pPr>
            <a:lvl3pPr marL="11430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3pPr>
            <a:lvl4pPr marL="16002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4pPr>
            <a:lvl5pPr marL="20574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9pPr>
          </a:lstStyle>
          <a:p>
            <a:pPr algn="ctr" defTabSz="407526" eaLnBrk="1">
              <a:lnSpc>
                <a:spcPct val="95000"/>
              </a:lnSpc>
              <a:buClr>
                <a:srgbClr val="000000"/>
              </a:buClr>
              <a:buSzPct val="45000"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</a:p>
        </p:txBody>
      </p:sp>
      <p:sp>
        <p:nvSpPr>
          <p:cNvPr id="45" name="Text Box 67"/>
          <p:cNvSpPr txBox="1">
            <a:spLocks noChangeArrowheads="1"/>
          </p:cNvSpPr>
          <p:nvPr/>
        </p:nvSpPr>
        <p:spPr bwMode="auto">
          <a:xfrm>
            <a:off x="4504941" y="2643265"/>
            <a:ext cx="951341" cy="43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26" tIns="41464" rIns="82926" bIns="41464">
            <a:spAutoFit/>
          </a:bodyPr>
          <a:lstStyle>
            <a:lvl1pPr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1pPr>
            <a:lvl2pPr marL="742950" indent="-28575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2pPr>
            <a:lvl3pPr marL="11430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3pPr>
            <a:lvl4pPr marL="16002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4pPr>
            <a:lvl5pPr marL="20574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9pPr>
          </a:lstStyle>
          <a:p>
            <a:pPr algn="ctr" defTabSz="407526" eaLnBrk="1">
              <a:lnSpc>
                <a:spcPct val="95000"/>
              </a:lnSpc>
              <a:buClr>
                <a:srgbClr val="000000"/>
              </a:buClr>
              <a:buSzPct val="45000"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Grey-scale</a:t>
            </a:r>
          </a:p>
          <a:p>
            <a:pPr algn="ctr" defTabSz="407526" eaLnBrk="1">
              <a:lnSpc>
                <a:spcPct val="95000"/>
              </a:lnSpc>
              <a:buClr>
                <a:srgbClr val="000000"/>
              </a:buClr>
              <a:buSzPct val="45000"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</a:p>
        </p:txBody>
      </p:sp>
      <p:sp>
        <p:nvSpPr>
          <p:cNvPr id="46" name="Text Box 67"/>
          <p:cNvSpPr txBox="1">
            <a:spLocks noChangeArrowheads="1"/>
          </p:cNvSpPr>
          <p:nvPr/>
        </p:nvSpPr>
        <p:spPr bwMode="auto">
          <a:xfrm>
            <a:off x="4429235" y="4701418"/>
            <a:ext cx="1292588" cy="43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26" tIns="41464" rIns="82926" bIns="41464">
            <a:spAutoFit/>
          </a:bodyPr>
          <a:lstStyle>
            <a:lvl1pPr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1pPr>
            <a:lvl2pPr marL="742950" indent="-28575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2pPr>
            <a:lvl3pPr marL="11430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3pPr>
            <a:lvl4pPr marL="16002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4pPr>
            <a:lvl5pPr marL="20574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9pPr>
          </a:lstStyle>
          <a:p>
            <a:pPr algn="ctr" defTabSz="407526" eaLnBrk="1">
              <a:lnSpc>
                <a:spcPct val="95000"/>
              </a:lnSpc>
              <a:buClr>
                <a:srgbClr val="000000"/>
              </a:buClr>
              <a:buSzPct val="45000"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Grey-scale</a:t>
            </a:r>
          </a:p>
          <a:p>
            <a:pPr algn="ctr" defTabSz="407526" eaLnBrk="1">
              <a:lnSpc>
                <a:spcPct val="95000"/>
              </a:lnSpc>
              <a:buClr>
                <a:srgbClr val="000000"/>
              </a:buClr>
              <a:buSzPct val="45000"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Detectors</a:t>
            </a:r>
          </a:p>
        </p:txBody>
      </p:sp>
      <p:sp>
        <p:nvSpPr>
          <p:cNvPr id="47" name="Text Box 67"/>
          <p:cNvSpPr txBox="1">
            <a:spLocks noChangeArrowheads="1"/>
          </p:cNvSpPr>
          <p:nvPr/>
        </p:nvSpPr>
        <p:spPr bwMode="auto">
          <a:xfrm>
            <a:off x="4517393" y="6132498"/>
            <a:ext cx="874396" cy="43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26" tIns="41464" rIns="82926" bIns="41464">
            <a:spAutoFit/>
          </a:bodyPr>
          <a:lstStyle>
            <a:lvl1pPr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1pPr>
            <a:lvl2pPr marL="742950" indent="-28575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2pPr>
            <a:lvl3pPr marL="11430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3pPr>
            <a:lvl4pPr marL="16002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4pPr>
            <a:lvl5pPr marL="20574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9pPr>
          </a:lstStyle>
          <a:p>
            <a:pPr algn="ctr" defTabSz="407526" eaLnBrk="1">
              <a:lnSpc>
                <a:spcPct val="95000"/>
              </a:lnSpc>
              <a:buClr>
                <a:srgbClr val="000000"/>
              </a:buClr>
              <a:buSzPct val="45000"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</a:p>
          <a:p>
            <a:pPr algn="ctr" defTabSz="407526" eaLnBrk="1">
              <a:lnSpc>
                <a:spcPct val="95000"/>
              </a:lnSpc>
              <a:buClr>
                <a:srgbClr val="000000"/>
              </a:buClr>
              <a:buSzPct val="45000"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Detectors</a:t>
            </a:r>
          </a:p>
        </p:txBody>
      </p:sp>
      <p:grpSp>
        <p:nvGrpSpPr>
          <p:cNvPr id="48" name="Group 81"/>
          <p:cNvGrpSpPr>
            <a:grpSpLocks/>
          </p:cNvGrpSpPr>
          <p:nvPr/>
        </p:nvGrpSpPr>
        <p:grpSpPr bwMode="auto">
          <a:xfrm rot="5400000">
            <a:off x="2607038" y="5703414"/>
            <a:ext cx="1624858" cy="487457"/>
            <a:chOff x="611156" y="6702419"/>
            <a:chExt cx="2357454" cy="857256"/>
          </a:xfrm>
        </p:grpSpPr>
        <p:sp>
          <p:nvSpPr>
            <p:cNvPr id="59" name="Oval 76"/>
            <p:cNvSpPr>
              <a:spLocks noChangeArrowheads="1"/>
            </p:cNvSpPr>
            <p:nvPr/>
          </p:nvSpPr>
          <p:spPr bwMode="auto">
            <a:xfrm>
              <a:off x="1111222" y="6702419"/>
              <a:ext cx="1357322" cy="857256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77"/>
            <p:cNvSpPr>
              <a:spLocks noChangeArrowheads="1"/>
            </p:cNvSpPr>
            <p:nvPr/>
          </p:nvSpPr>
          <p:spPr bwMode="auto">
            <a:xfrm>
              <a:off x="611156" y="6923109"/>
              <a:ext cx="642942" cy="35719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79"/>
            <p:cNvSpPr>
              <a:spLocks noChangeArrowheads="1"/>
            </p:cNvSpPr>
            <p:nvPr/>
          </p:nvSpPr>
          <p:spPr bwMode="auto">
            <a:xfrm>
              <a:off x="2325668" y="6994547"/>
              <a:ext cx="642942" cy="35719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80"/>
            <p:cNvSpPr>
              <a:spLocks noChangeArrowheads="1"/>
            </p:cNvSpPr>
            <p:nvPr/>
          </p:nvSpPr>
          <p:spPr bwMode="auto">
            <a:xfrm>
              <a:off x="1468412" y="6845295"/>
              <a:ext cx="571504" cy="714380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82"/>
          <p:cNvGrpSpPr>
            <a:grpSpLocks/>
          </p:cNvGrpSpPr>
          <p:nvPr/>
        </p:nvGrpSpPr>
        <p:grpSpPr bwMode="auto">
          <a:xfrm rot="5400000">
            <a:off x="2607038" y="3916070"/>
            <a:ext cx="1624858" cy="487457"/>
            <a:chOff x="611156" y="6702419"/>
            <a:chExt cx="2357454" cy="857256"/>
          </a:xfrm>
        </p:grpSpPr>
        <p:sp>
          <p:nvSpPr>
            <p:cNvPr id="55" name="Oval 83"/>
            <p:cNvSpPr>
              <a:spLocks noChangeArrowheads="1"/>
            </p:cNvSpPr>
            <p:nvPr/>
          </p:nvSpPr>
          <p:spPr bwMode="auto">
            <a:xfrm>
              <a:off x="1111222" y="6702419"/>
              <a:ext cx="1357322" cy="857256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84"/>
            <p:cNvSpPr>
              <a:spLocks noChangeArrowheads="1"/>
            </p:cNvSpPr>
            <p:nvPr/>
          </p:nvSpPr>
          <p:spPr bwMode="auto">
            <a:xfrm>
              <a:off x="611156" y="6923109"/>
              <a:ext cx="642942" cy="35719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85"/>
            <p:cNvSpPr>
              <a:spLocks noChangeArrowheads="1"/>
            </p:cNvSpPr>
            <p:nvPr/>
          </p:nvSpPr>
          <p:spPr bwMode="auto">
            <a:xfrm>
              <a:off x="2325668" y="6994547"/>
              <a:ext cx="642942" cy="35719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86"/>
            <p:cNvSpPr>
              <a:spLocks noChangeArrowheads="1"/>
            </p:cNvSpPr>
            <p:nvPr/>
          </p:nvSpPr>
          <p:spPr bwMode="auto">
            <a:xfrm>
              <a:off x="1468412" y="6845295"/>
              <a:ext cx="571504" cy="714380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92"/>
          <p:cNvGrpSpPr>
            <a:grpSpLocks/>
          </p:cNvGrpSpPr>
          <p:nvPr/>
        </p:nvGrpSpPr>
        <p:grpSpPr bwMode="auto">
          <a:xfrm rot="5400000">
            <a:off x="2607038" y="2182888"/>
            <a:ext cx="1624858" cy="487457"/>
            <a:chOff x="611156" y="6702419"/>
            <a:chExt cx="2357454" cy="857256"/>
          </a:xfrm>
        </p:grpSpPr>
        <p:sp>
          <p:nvSpPr>
            <p:cNvPr id="51" name="Oval 93"/>
            <p:cNvSpPr>
              <a:spLocks noChangeArrowheads="1"/>
            </p:cNvSpPr>
            <p:nvPr/>
          </p:nvSpPr>
          <p:spPr bwMode="auto">
            <a:xfrm>
              <a:off x="1111222" y="6702419"/>
              <a:ext cx="1357322" cy="857256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94"/>
            <p:cNvSpPr>
              <a:spLocks noChangeArrowheads="1"/>
            </p:cNvSpPr>
            <p:nvPr/>
          </p:nvSpPr>
          <p:spPr bwMode="auto">
            <a:xfrm>
              <a:off x="611156" y="6923109"/>
              <a:ext cx="642942" cy="35719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95"/>
            <p:cNvSpPr>
              <a:spLocks noChangeArrowheads="1"/>
            </p:cNvSpPr>
            <p:nvPr/>
          </p:nvSpPr>
          <p:spPr bwMode="auto">
            <a:xfrm>
              <a:off x="2325668" y="6994547"/>
              <a:ext cx="642942" cy="35719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96"/>
            <p:cNvSpPr>
              <a:spLocks noChangeArrowheads="1"/>
            </p:cNvSpPr>
            <p:nvPr/>
          </p:nvSpPr>
          <p:spPr bwMode="auto">
            <a:xfrm>
              <a:off x="1468412" y="6845295"/>
              <a:ext cx="571504" cy="714380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lIns="82926" tIns="41464" rIns="82926" bIns="41464"/>
            <a:lstStyle/>
            <a:p>
              <a:pPr algn="ctr" defTabSz="407526">
                <a:lnSpc>
                  <a:spcPct val="95000"/>
                </a:lnSpc>
                <a:buClr>
                  <a:srgbClr val="000000"/>
                </a:buClr>
                <a:buSzPct val="45000"/>
              </a:pPr>
              <a:endParaRPr lang="en-NZ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Text Box 67"/>
          <p:cNvSpPr txBox="1">
            <a:spLocks noChangeArrowheads="1"/>
          </p:cNvSpPr>
          <p:nvPr/>
        </p:nvSpPr>
        <p:spPr bwMode="auto">
          <a:xfrm>
            <a:off x="9459579" y="6366081"/>
            <a:ext cx="2369101" cy="2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26" tIns="41464" rIns="82926" bIns="41464">
            <a:spAutoFit/>
          </a:bodyPr>
          <a:lstStyle>
            <a:lvl1pPr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1pPr>
            <a:lvl2pPr marL="742950" indent="-28575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2pPr>
            <a:lvl3pPr marL="11430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3pPr>
            <a:lvl4pPr marL="16002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4pPr>
            <a:lvl5pPr marL="2057400" indent="-228600" defTabSz="449263" eaLnBrk="0"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chemeClr val="bg1"/>
                </a:solidFill>
                <a:latin typeface="Bitstream Vera Sans" charset="0"/>
                <a:ea typeface="ＭＳ Ｐゴシック" charset="0"/>
              </a:defRPr>
            </a:lvl9pPr>
          </a:lstStyle>
          <a:p>
            <a:pPr algn="ctr" defTabSz="407526" eaLnBrk="1">
              <a:lnSpc>
                <a:spcPct val="95000"/>
              </a:lnSpc>
              <a:buClr>
                <a:srgbClr val="000000"/>
              </a:buClr>
              <a:buSzPct val="45000"/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 by Anthony Butler</a:t>
            </a:r>
          </a:p>
        </p:txBody>
      </p:sp>
      <p:pic>
        <p:nvPicPr>
          <p:cNvPr id="64" name="Picture 11"/>
          <p:cNvPicPr>
            <a:picLocks noChangeAspect="1" noChangeArrowheads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20" y="4376734"/>
            <a:ext cx="3665125" cy="186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5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51" y="2076968"/>
            <a:ext cx="4480456" cy="210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635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86088" y="1595021"/>
            <a:ext cx="6464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X-ray Nature</a:t>
            </a: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  <a:p>
            <a:pPr eaLnBrk="1" hangingPunct="1"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Wave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Particle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X-ray Attenuation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Mechanisms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	Beer’s Law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X-ray Tubes/Sources &amp; Detectors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Sources &amp; Detectors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000000"/>
                </a:solidFill>
                <a:ea typeface="ＭＳ Ｐゴシック" charset="0"/>
              </a:rPr>
              <a:t>	Breast Imaging Examples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Radiation Dose</a:t>
            </a: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ＭＳ Ｐゴシック" charset="0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Dosimetry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  <a:ea typeface="ＭＳ Ｐゴシック" charset="0"/>
              </a:rPr>
              <a:t>	Low-dose CT</a:t>
            </a:r>
          </a:p>
        </p:txBody>
      </p:sp>
    </p:spTree>
    <p:extLst>
      <p:ext uri="{BB962C8B-B14F-4D97-AF65-F5344CB8AC3E}">
        <p14:creationId xmlns:p14="http://schemas.microsoft.com/office/powerpoint/2010/main" val="553593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Content Placeholder 1"/>
          <p:cNvSpPr>
            <a:spLocks noGrp="1"/>
          </p:cNvSpPr>
          <p:nvPr>
            <p:ph idx="1"/>
          </p:nvPr>
        </p:nvSpPr>
        <p:spPr>
          <a:xfrm>
            <a:off x="694263" y="1811352"/>
            <a:ext cx="11167533" cy="464025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Verdana" charset="0"/>
              <a:buNone/>
            </a:pPr>
            <a:r>
              <a:rPr lang="en-US" dirty="0"/>
              <a:t>Ionizing: Free Electrons in Biological Tissue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3000" dirty="0"/>
              <a:t>Stochastic Risks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Cell Injury/Death 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Cell Modification toward Malignancy or Genetic Damage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3000" dirty="0"/>
              <a:t>Deterministic Damages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Complete Tissue Damage above a Threshold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Severe Tissue Reaction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3000" dirty="0"/>
              <a:t>Potential Benefits??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Evolutionary?</a:t>
            </a:r>
          </a:p>
          <a:p>
            <a:pPr marL="768096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Dropout Effect?</a:t>
            </a:r>
          </a:p>
        </p:txBody>
      </p:sp>
      <p:sp>
        <p:nvSpPr>
          <p:cNvPr id="76805" name="Title 5"/>
          <p:cNvSpPr>
            <a:spLocks noGrp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4400" dirty="0"/>
              <a:t>Ionizing Radiation Effects</a:t>
            </a:r>
            <a:endParaRPr lang="nl-BE" sz="4400" dirty="0"/>
          </a:p>
        </p:txBody>
      </p:sp>
    </p:spTree>
    <p:extLst>
      <p:ext uri="{BB962C8B-B14F-4D97-AF65-F5344CB8AC3E}">
        <p14:creationId xmlns:p14="http://schemas.microsoft.com/office/powerpoint/2010/main" val="527783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Equivalent Dose </a:t>
            </a:r>
            <a:r>
              <a:rPr lang="en-US" sz="4400" b="0" dirty="0"/>
              <a:t>(Radiation Normalized)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03763" y="1715819"/>
            <a:ext cx="11341101" cy="490511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Absorbed Dose D [Gray (</a:t>
            </a:r>
            <a:r>
              <a:rPr lang="en-US" dirty="0" err="1">
                <a:solidFill>
                  <a:srgbClr val="FF0000"/>
                </a:solidFill>
              </a:rPr>
              <a:t>Gy</a:t>
            </a:r>
            <a:r>
              <a:rPr lang="en-US" dirty="0">
                <a:solidFill>
                  <a:srgbClr val="FF0000"/>
                </a:solidFill>
              </a:rPr>
              <a:t>)]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1 </a:t>
            </a:r>
            <a:r>
              <a:rPr lang="en-US" sz="3000" dirty="0" err="1"/>
              <a:t>Gy</a:t>
            </a:r>
            <a:r>
              <a:rPr lang="en-US" sz="3000" dirty="0"/>
              <a:t> = 1 J/kg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	</a:t>
            </a:r>
            <a:r>
              <a:rPr lang="en-US" sz="3000" b="0" dirty="0"/>
              <a:t>Cataract Risk per 5 </a:t>
            </a:r>
            <a:r>
              <a:rPr lang="en-US" sz="3000" b="0" dirty="0" err="1"/>
              <a:t>Gy</a:t>
            </a:r>
            <a:r>
              <a:rPr lang="en-US" sz="3000" b="0" dirty="0"/>
              <a:t>: 100%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 Equivalent Dose H</a:t>
            </a:r>
            <a:r>
              <a:rPr lang="en-US" baseline="-25000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 in Tissue t [Sievert (</a:t>
            </a:r>
            <a:r>
              <a:rPr lang="en-US" dirty="0" err="1">
                <a:solidFill>
                  <a:srgbClr val="FF0000"/>
                </a:solidFill>
              </a:rPr>
              <a:t>Sv</a:t>
            </a:r>
            <a:r>
              <a:rPr lang="en-US" dirty="0">
                <a:solidFill>
                  <a:srgbClr val="FF0000"/>
                </a:solidFill>
              </a:rPr>
              <a:t>)]</a:t>
            </a:r>
          </a:p>
          <a:p>
            <a:pPr marL="6858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	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c</a:t>
            </a:r>
            <a:r>
              <a:rPr lang="en-US" baseline="-25000" dirty="0" err="1"/>
              <a:t>r</a:t>
            </a:r>
            <a:r>
              <a:rPr lang="en-US" dirty="0" err="1"/>
              <a:t>D</a:t>
            </a:r>
            <a:r>
              <a:rPr lang="en-US" baseline="-25000" dirty="0" err="1"/>
              <a:t>t,r</a:t>
            </a:r>
            <a:endParaRPr lang="en-US" dirty="0"/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</a:t>
            </a:r>
            <a:r>
              <a:rPr lang="en-US" sz="3000" dirty="0" err="1"/>
              <a:t>D</a:t>
            </a:r>
            <a:r>
              <a:rPr lang="en-US" sz="3000" baseline="-25000" dirty="0" err="1"/>
              <a:t>t,r</a:t>
            </a:r>
            <a:r>
              <a:rPr lang="en-US" sz="3000" dirty="0"/>
              <a:t>: Absorbed Radiation of Type r in Tissue of Type t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>
                <a:solidFill>
                  <a:schemeClr val="tx1"/>
                </a:solidFill>
              </a:rPr>
              <a:t>	</a:t>
            </a:r>
            <a:r>
              <a:rPr lang="en-US" sz="3000" dirty="0" err="1"/>
              <a:t>c</a:t>
            </a:r>
            <a:r>
              <a:rPr lang="en-US" sz="3000" baseline="-25000" dirty="0" err="1"/>
              <a:t>r</a:t>
            </a:r>
            <a:r>
              <a:rPr lang="en-US" sz="3000" dirty="0"/>
              <a:t> : Weighting Radiation (1 for X-ray, 20 for α Particles)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b="0" dirty="0"/>
              <a:t>	</a:t>
            </a:r>
            <a:r>
              <a:rPr lang="en-US" sz="3000" dirty="0"/>
              <a:t>1 </a:t>
            </a:r>
            <a:r>
              <a:rPr lang="en-US" sz="3000" dirty="0" err="1"/>
              <a:t>Sv</a:t>
            </a:r>
            <a:r>
              <a:rPr lang="en-US" sz="3000" dirty="0"/>
              <a:t> = 1 </a:t>
            </a:r>
            <a:r>
              <a:rPr lang="en-US" sz="3000" dirty="0" err="1"/>
              <a:t>Gy</a:t>
            </a:r>
            <a:r>
              <a:rPr lang="en-US" sz="3000" dirty="0"/>
              <a:t> * 1 </a:t>
            </a:r>
            <a:r>
              <a:rPr lang="en-US" sz="3000" b="0" dirty="0"/>
              <a:t>(for X-ray, Others Made Equivalent to X-ray)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	</a:t>
            </a:r>
            <a:r>
              <a:rPr lang="en-US" sz="3000" b="0" dirty="0"/>
              <a:t>Lung Cancer Risk per </a:t>
            </a:r>
            <a:r>
              <a:rPr lang="en-US" sz="3000" b="0" dirty="0" err="1"/>
              <a:t>Sv</a:t>
            </a:r>
            <a:r>
              <a:rPr lang="en-US" sz="3000" b="0" dirty="0"/>
              <a:t>: 1.14%</a:t>
            </a:r>
          </a:p>
        </p:txBody>
      </p:sp>
    </p:spTree>
    <p:extLst>
      <p:ext uri="{BB962C8B-B14F-4D97-AF65-F5344CB8AC3E}">
        <p14:creationId xmlns:p14="http://schemas.microsoft.com/office/powerpoint/2010/main" val="312050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Effective Dose </a:t>
            </a:r>
            <a:r>
              <a:rPr lang="en-US" sz="4400" b="0" dirty="0"/>
              <a:t>(Radiation &amp; Tissue Normalized)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22299" y="2240755"/>
            <a:ext cx="11341101" cy="380444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3000" dirty="0">
                <a:solidFill>
                  <a:srgbClr val="FF0000"/>
                </a:solidFill>
              </a:rPr>
              <a:t>Effective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sz="3000" dirty="0">
                <a:solidFill>
                  <a:srgbClr val="FF0000"/>
                </a:solidFill>
              </a:rPr>
              <a:t>ose E: Overall Detriment [in Sievert (</a:t>
            </a:r>
            <a:r>
              <a:rPr lang="en-US" sz="3000" dirty="0" err="1">
                <a:solidFill>
                  <a:srgbClr val="FF0000"/>
                </a:solidFill>
              </a:rPr>
              <a:t>Sv</a:t>
            </a:r>
            <a:r>
              <a:rPr lang="en-US" sz="3000" dirty="0">
                <a:solidFill>
                  <a:srgbClr val="FF0000"/>
                </a:solidFill>
              </a:rPr>
              <a:t>)]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E = </a:t>
            </a:r>
            <a:r>
              <a:rPr lang="el-GR" sz="3200" dirty="0"/>
              <a:t>Σ</a:t>
            </a:r>
            <a:r>
              <a:rPr lang="en-US" sz="3200" baseline="-25000" dirty="0" err="1"/>
              <a:t>t</a:t>
            </a:r>
            <a:r>
              <a:rPr lang="en-US" sz="3000" dirty="0" err="1"/>
              <a:t>d</a:t>
            </a:r>
            <a:r>
              <a:rPr lang="en-US" sz="3000" baseline="-25000" dirty="0" err="1"/>
              <a:t>t</a:t>
            </a:r>
            <a:r>
              <a:rPr lang="en-US" sz="3000" dirty="0" err="1"/>
              <a:t>H</a:t>
            </a:r>
            <a:r>
              <a:rPr lang="en-US" sz="3000" baseline="-25000" dirty="0" err="1"/>
              <a:t>t</a:t>
            </a:r>
            <a:endParaRPr lang="en-US" sz="3000" dirty="0"/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</a:t>
            </a:r>
            <a:r>
              <a:rPr lang="en-US" sz="3000" dirty="0" err="1"/>
              <a:t>d</a:t>
            </a:r>
            <a:r>
              <a:rPr lang="en-US" sz="3000" baseline="-25000" dirty="0" err="1"/>
              <a:t>t</a:t>
            </a:r>
            <a:r>
              <a:rPr lang="en-US" sz="3000" dirty="0"/>
              <a:t> : Weighting Tissue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 dirty="0"/>
              <a:t>		</a:t>
            </a:r>
            <a:r>
              <a:rPr lang="en-US" sz="2800" b="0" dirty="0"/>
              <a:t>Lung, Breast: 0.12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0" dirty="0"/>
              <a:t>		Gonads: 0.08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0" dirty="0"/>
              <a:t>		Bladder, Liver: 0.04</a:t>
            </a:r>
          </a:p>
          <a:p>
            <a:pPr marL="454914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0" dirty="0"/>
              <a:t>		Brain, Skin: 0.01</a:t>
            </a:r>
          </a:p>
        </p:txBody>
      </p:sp>
    </p:spTree>
    <p:extLst>
      <p:ext uri="{BB962C8B-B14F-4D97-AF65-F5344CB8AC3E}">
        <p14:creationId xmlns:p14="http://schemas.microsoft.com/office/powerpoint/2010/main" val="606438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Effective Doses for Typical Imaging Exams</a:t>
            </a:r>
          </a:p>
        </p:txBody>
      </p:sp>
      <p:pic>
        <p:nvPicPr>
          <p:cNvPr id="29698" name="Picture 2" descr="Medical Imaging - Radiation Dose&#10;#PatientInfo #Radiology #Procedures #Imaging #Radiation #Doses #ChestXRay #CT #Nuclear #Stress #Comparison #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14" y="1664447"/>
            <a:ext cx="5195455" cy="477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01800" y="6464499"/>
            <a:ext cx="1038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hlinkClick r:id="rId3"/>
              </a:rPr>
              <a:t>https://www.grepmed.com/images/1829/patientinfo-procedures-comparison-radiology-chestxray-radiation-imaging</a:t>
            </a:r>
            <a:r>
              <a:rPr lang="en-US" sz="1400" b="1" dirty="0"/>
              <a:t> </a:t>
            </a:r>
          </a:p>
        </p:txBody>
      </p:sp>
      <p:pic>
        <p:nvPicPr>
          <p:cNvPr id="29700" name="Picture 4" descr="To how much radiation are you exposed on a transcontinental flight? -  Travel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76" y="1652826"/>
            <a:ext cx="2720567" cy="48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8077200" y="4555067"/>
            <a:ext cx="1540933" cy="448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37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Low-dose 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" y="1782078"/>
            <a:ext cx="6351149" cy="28322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3" y="2153814"/>
            <a:ext cx="6310330" cy="4018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935" y="1652596"/>
            <a:ext cx="5293277" cy="47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7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 of Box Solution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78" y="1555746"/>
            <a:ext cx="6942667" cy="5243993"/>
          </a:xfrm>
          <a:prstGeom prst="rect">
            <a:avLst/>
          </a:prstGeom>
        </p:spPr>
      </p:pic>
      <p:pic>
        <p:nvPicPr>
          <p:cNvPr id="30722" name="Picture 2" descr="Vertical Shot Of Female Hand Picking One Orange Out Of Box Of.. Stock  Photo, Picture And Royalty Free Image. Image 17640242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0" y="1508157"/>
            <a:ext cx="4221308" cy="52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018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6096" y="2457246"/>
            <a:ext cx="3267472" cy="4288148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00B050"/>
                </a:solidFill>
              </a:rPr>
              <a:t>Please discuss if we only take one x-ray radiograph of an object (say a breast), should we compress the object or not for better screening or diagnosis?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20" y="1668570"/>
            <a:ext cx="4953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5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2" name="Picture 4" descr="Image result for x-ray em spectrum soft h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35" y="2082605"/>
            <a:ext cx="9144001" cy="378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X-ray Waves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061342" y="1924085"/>
            <a:ext cx="172819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oboto"/>
              </a:rPr>
              <a:t>0.01-10nm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1" y="6369234"/>
            <a:ext cx="10555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hlinkClick r:id="rId3"/>
              </a:rPr>
              <a:t>https://nau.edu/cefns/labs/electron-microprobe/glg-510-class-notes/signals/%23Absorption_of_electromagnetic_radiation</a:t>
            </a:r>
            <a:r>
              <a:rPr lang="zh-CN" alt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59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X-ray Interference</a:t>
            </a:r>
            <a:endParaRPr lang="zh-CN" alt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6" y="1688984"/>
            <a:ext cx="8248650" cy="499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508" y="1829275"/>
            <a:ext cx="3498491" cy="35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X-ray Photons</a:t>
            </a:r>
            <a:endParaRPr lang="zh-CN" alt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9" y="1686156"/>
            <a:ext cx="8258175" cy="4953000"/>
          </a:xfrm>
          <a:prstGeom prst="rect">
            <a:avLst/>
          </a:prstGeom>
        </p:spPr>
      </p:pic>
      <p:pic>
        <p:nvPicPr>
          <p:cNvPr id="25604" name="Picture 4" descr="Gun and the target Royalty Free Vector Image - Vector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1" y="1890955"/>
            <a:ext cx="3338455" cy="34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09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Double Slit Experiments</a:t>
            </a:r>
            <a:endParaRPr lang="zh-CN" alt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616103"/>
            <a:ext cx="83724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1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254-B4D2-445E-AFB5-44E9C31A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Propagation: In-line Phase-contrast Imaging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8CBAC-BD7E-452B-BED4-A6D0F2B0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46" y="4789603"/>
            <a:ext cx="7780707" cy="2068397"/>
          </a:xfrm>
          <a:prstGeom prst="rect">
            <a:avLst/>
          </a:prstGeom>
        </p:spPr>
      </p:pic>
      <p:pic>
        <p:nvPicPr>
          <p:cNvPr id="6" name="OSA Image" descr="OSA Image">
            <a:extLst>
              <a:ext uri="{FF2B5EF4-FFF2-40B4-BE49-F238E27FC236}">
                <a16:creationId xmlns:a16="http://schemas.microsoft.com/office/drawing/2014/main" id="{2EA4CC2B-08E0-4C45-BD60-7BB1B5117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646" y="1573238"/>
            <a:ext cx="7084711" cy="2558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4E703-7942-4CD5-8D66-872E34847141}"/>
              </a:ext>
            </a:extLst>
          </p:cNvPr>
          <p:cNvSpPr txBox="1"/>
          <p:nvPr/>
        </p:nvSpPr>
        <p:spPr>
          <a:xfrm>
            <a:off x="2041713" y="4248482"/>
            <a:ext cx="7315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/>
              <a:t>https://www.osapublishing.org/oe/fulltext.cfm?uri=oe-19-11-10359&amp;id=213838</a:t>
            </a:r>
          </a:p>
        </p:txBody>
      </p:sp>
    </p:spTree>
    <p:extLst>
      <p:ext uri="{BB962C8B-B14F-4D97-AF65-F5344CB8AC3E}">
        <p14:creationId xmlns:p14="http://schemas.microsoft.com/office/powerpoint/2010/main" val="138542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0000"/>
                </a:solidFill>
                <a:ea typeface="ＭＳ Ｐゴシック" charset="0"/>
              </a:rPr>
              <a:t>X-ray Grating Interferometric Results</a:t>
            </a:r>
            <a:endParaRPr 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69" y="1426465"/>
            <a:ext cx="2626889" cy="39751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287" y="1426467"/>
            <a:ext cx="2676108" cy="39751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4151715" y="2055517"/>
            <a:ext cx="3975150" cy="2717051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888669" y="1426464"/>
            <a:ext cx="261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00"/>
                </a:solidFill>
                <a:ea typeface="ＭＳ Ｐゴシック" charset="0"/>
              </a:rPr>
              <a:t>Attenuation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4780764" y="1426464"/>
            <a:ext cx="271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00"/>
                </a:solidFill>
                <a:ea typeface="ＭＳ Ｐゴシック" charset="0"/>
              </a:rPr>
              <a:t>Phase-contrast</a:t>
            </a:r>
          </a:p>
        </p:txBody>
      </p:sp>
      <p:sp>
        <p:nvSpPr>
          <p:cNvPr id="9" name="文本框 9"/>
          <p:cNvSpPr txBox="1"/>
          <p:nvPr/>
        </p:nvSpPr>
        <p:spPr>
          <a:xfrm>
            <a:off x="7772287" y="1426464"/>
            <a:ext cx="255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00"/>
                </a:solidFill>
                <a:ea typeface="ＭＳ Ｐゴシック" charset="0"/>
              </a:rPr>
              <a:t>Dark-field</a:t>
            </a:r>
          </a:p>
        </p:txBody>
      </p:sp>
      <p:cxnSp>
        <p:nvCxnSpPr>
          <p:cNvPr id="10" name="直接箭头连接符 11"/>
          <p:cNvCxnSpPr/>
          <p:nvPr/>
        </p:nvCxnSpPr>
        <p:spPr>
          <a:xfrm>
            <a:off x="5879093" y="2234305"/>
            <a:ext cx="327483" cy="47513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5"/>
          <p:cNvSpPr txBox="1"/>
          <p:nvPr/>
        </p:nvSpPr>
        <p:spPr>
          <a:xfrm>
            <a:off x="5078853" y="2589528"/>
            <a:ext cx="235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solidFill>
                  <a:srgbClr val="FFFF00"/>
                </a:solidFill>
                <a:ea typeface="ＭＳ Ｐゴシック" charset="0"/>
              </a:rPr>
              <a:t>Trachea Invisible in Attenuation</a:t>
            </a:r>
          </a:p>
        </p:txBody>
      </p:sp>
      <p:cxnSp>
        <p:nvCxnSpPr>
          <p:cNvPr id="12" name="直接箭头连接符 18"/>
          <p:cNvCxnSpPr/>
          <p:nvPr/>
        </p:nvCxnSpPr>
        <p:spPr>
          <a:xfrm flipH="1">
            <a:off x="9279467" y="3244186"/>
            <a:ext cx="889834" cy="29810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0"/>
          <p:cNvSpPr txBox="1"/>
          <p:nvPr/>
        </p:nvSpPr>
        <p:spPr>
          <a:xfrm>
            <a:off x="7913758" y="3577275"/>
            <a:ext cx="209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ea typeface="ＭＳ Ｐゴシック" charset="0"/>
              </a:rPr>
              <a:t>Hair Invisible in Attenuation</a:t>
            </a:r>
          </a:p>
        </p:txBody>
      </p:sp>
      <p:cxnSp>
        <p:nvCxnSpPr>
          <p:cNvPr id="14" name="直接箭头连接符 25"/>
          <p:cNvCxnSpPr/>
          <p:nvPr/>
        </p:nvCxnSpPr>
        <p:spPr>
          <a:xfrm>
            <a:off x="5006302" y="2476369"/>
            <a:ext cx="133905" cy="60399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6"/>
          <p:cNvSpPr txBox="1"/>
          <p:nvPr/>
        </p:nvSpPr>
        <p:spPr>
          <a:xfrm rot="16200000">
            <a:off x="4566080" y="3503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FFFF00"/>
                </a:solidFill>
                <a:ea typeface="ＭＳ Ｐゴシック" charset="0"/>
              </a:rPr>
              <a:t>Cartilage</a:t>
            </a:r>
          </a:p>
        </p:txBody>
      </p:sp>
      <p:sp>
        <p:nvSpPr>
          <p:cNvPr id="16" name="文本框 29"/>
          <p:cNvSpPr txBox="1"/>
          <p:nvPr/>
        </p:nvSpPr>
        <p:spPr>
          <a:xfrm>
            <a:off x="5557003" y="3542294"/>
            <a:ext cx="162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solidFill>
                  <a:srgbClr val="FFFF00"/>
                </a:solidFill>
                <a:ea typeface="ＭＳ Ｐゴシック" charset="0"/>
              </a:rPr>
              <a:t>Texture of Muscle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669" y="4258588"/>
            <a:ext cx="8439531" cy="25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9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8" ma:contentTypeDescription="Create a new document." ma:contentTypeScope="" ma:versionID="9fba13bb70f6fdc0d8881ca83cca6939">
  <xsd:schema xmlns:xsd="http://www.w3.org/2001/XMLSchema" xmlns:xs="http://www.w3.org/2001/XMLSchema" xmlns:p="http://schemas.microsoft.com/office/2006/metadata/properties" xmlns:ns3="e5cbae32-1e56-4ed1-98f0-920e58778960" targetNamespace="http://schemas.microsoft.com/office/2006/metadata/properties" ma:root="true" ma:fieldsID="e0701a60e0df51587e5e07234ec8de35" ns3:_="">
    <xsd:import namespace="e5cbae32-1e56-4ed1-98f0-920e58778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E0D81F-FD3B-4692-82F9-CF66C76BDE2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5cbae32-1e56-4ed1-98f0-920e587789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538D22B-7418-4B83-9BEF-05CEE3E2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B10355-A441-4EDA-B44D-7727BD625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20909</TotalTime>
  <Words>1323</Words>
  <Application>Microsoft Office PowerPoint</Application>
  <PresentationFormat>Widescreen</PresentationFormat>
  <Paragraphs>248</Paragraphs>
  <Slides>38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Corbel</vt:lpstr>
      <vt:lpstr>Roboto</vt:lpstr>
      <vt:lpstr>Verdana</vt:lpstr>
      <vt:lpstr>Wingdings</vt:lpstr>
      <vt:lpstr>Wingdings 2</vt:lpstr>
      <vt:lpstr>Metro</vt:lpstr>
      <vt:lpstr>Equation</vt:lpstr>
      <vt:lpstr>PowerPoint Presentation</vt:lpstr>
      <vt:lpstr>MI Schedule for F21</vt:lpstr>
      <vt:lpstr>Outline</vt:lpstr>
      <vt:lpstr>X-ray Waves</vt:lpstr>
      <vt:lpstr>X-ray Interference</vt:lpstr>
      <vt:lpstr>X-ray Photons</vt:lpstr>
      <vt:lpstr>Double Slit Experiments</vt:lpstr>
      <vt:lpstr>Wave Propagation: In-line Phase-contrast Imaging</vt:lpstr>
      <vt:lpstr>X-ray Grating Interferometric Results</vt:lpstr>
      <vt:lpstr>Quantum Principle of Relativity</vt:lpstr>
      <vt:lpstr>Outline</vt:lpstr>
      <vt:lpstr>X-ray Interactions with Matter</vt:lpstr>
      <vt:lpstr>Linear &amp; Mass Attenuation</vt:lpstr>
      <vt:lpstr>X-ray Attenuation Curves</vt:lpstr>
      <vt:lpstr>Two Basis Functions</vt:lpstr>
      <vt:lpstr>Klein–Nishina Function</vt:lpstr>
      <vt:lpstr>Beer’s Law (Monochromatic Light)</vt:lpstr>
      <vt:lpstr>Mono- &amp; Poly-Data Models</vt:lpstr>
      <vt:lpstr>Beer’s Law to Linear Equation</vt:lpstr>
      <vt:lpstr>Outline</vt:lpstr>
      <vt:lpstr>X-ray Tube: Simple View</vt:lpstr>
      <vt:lpstr>X-ray Tube: Pretty View</vt:lpstr>
      <vt:lpstr>X-ray Spectrum</vt:lpstr>
      <vt:lpstr>E-beam Scanner</vt:lpstr>
      <vt:lpstr>Energy-integrating Detector</vt:lpstr>
      <vt:lpstr>Anti-scatter Grid</vt:lpstr>
      <vt:lpstr>Dual-energy CT Technologies</vt:lpstr>
      <vt:lpstr>Dual-energy Measurements</vt:lpstr>
      <vt:lpstr>Photon-counting Detector</vt:lpstr>
      <vt:lpstr>Toward Spectral CT</vt:lpstr>
      <vt:lpstr>Outline</vt:lpstr>
      <vt:lpstr>Ionizing Radiation Effects</vt:lpstr>
      <vt:lpstr>Equivalent Dose (Radiation Normalized)</vt:lpstr>
      <vt:lpstr>Effective Dose (Radiation &amp; Tissue Normalized)</vt:lpstr>
      <vt:lpstr>Effective Doses for Typical Imaging Exams</vt:lpstr>
      <vt:lpstr>Low-dose CT</vt:lpstr>
      <vt:lpstr>Out of Box Solution</vt:lpstr>
      <vt:lpstr>Homework</vt:lpstr>
    </vt:vector>
  </TitlesOfParts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PowerPoint Template2</dc:title>
  <dc:creator>David Stanley</dc:creator>
  <cp:lastModifiedBy>Wang, Ge</cp:lastModifiedBy>
  <cp:revision>3106</cp:revision>
  <cp:lastPrinted>2012-03-08T21:40:16Z</cp:lastPrinted>
  <dcterms:created xsi:type="dcterms:W3CDTF">2006-10-23T16:36:06Z</dcterms:created>
  <dcterms:modified xsi:type="dcterms:W3CDTF">2021-09-24T15:34:39Z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0x010100AE037D29BF67744493AC767626542B74</vt:lpwstr>
  </property>
</Properties>
</file>